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1" r:id="rId2"/>
    <p:sldId id="264" r:id="rId3"/>
    <p:sldId id="266" r:id="rId4"/>
    <p:sldId id="267" r:id="rId5"/>
    <p:sldId id="268" r:id="rId6"/>
    <p:sldId id="269" r:id="rId7"/>
    <p:sldId id="270" r:id="rId8"/>
    <p:sldId id="271" r:id="rId9"/>
    <p:sldId id="276" r:id="rId10"/>
    <p:sldId id="272" r:id="rId11"/>
    <p:sldId id="274" r:id="rId12"/>
    <p:sldId id="273" r:id="rId1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88376" autoAdjust="0"/>
  </p:normalViewPr>
  <p:slideViewPr>
    <p:cSldViewPr snapToGrid="0">
      <p:cViewPr>
        <p:scale>
          <a:sx n="100" d="100"/>
          <a:sy n="100" d="100"/>
        </p:scale>
        <p:origin x="156" y="-22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43851-B99B-406F-86D5-D3FD7A6F9A05}" type="datetimeFigureOut">
              <a:rPr lang="en-US" smtClean="0"/>
              <a:t>12/6/2018</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94179-782A-47D1-9040-B77CB243A480}" type="slidenum">
              <a:rPr lang="en-US" smtClean="0"/>
              <a:t>‹#›</a:t>
            </a:fld>
            <a:endParaRPr lang="en-US"/>
          </a:p>
        </p:txBody>
      </p:sp>
    </p:spTree>
    <p:extLst>
      <p:ext uri="{BB962C8B-B14F-4D97-AF65-F5344CB8AC3E}">
        <p14:creationId xmlns:p14="http://schemas.microsoft.com/office/powerpoint/2010/main" val="60487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12/6/2018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hyperlink" Target="http://facebook.com/bridgeprepacademyofriverview" TargetMode="External"/><Relationship Id="rId3" Type="http://schemas.openxmlformats.org/officeDocument/2006/relationships/oleObject" Target="../embeddings/oleObject9.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hyperlink" Target="http://bariverview.bridgeprepacademy.com/" TargetMode="External"/><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1.emf"/><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920372203"/>
              </p:ext>
            </p:extLst>
          </p:nvPr>
        </p:nvGraphicFramePr>
        <p:xfrm>
          <a:off x="0" y="0"/>
          <a:ext cx="7772400" cy="10058400"/>
        </p:xfrm>
        <a:graphic>
          <a:graphicData uri="http://schemas.openxmlformats.org/presentationml/2006/ole">
            <mc:AlternateContent xmlns:mc="http://schemas.openxmlformats.org/markup-compatibility/2006">
              <mc:Choice xmlns:v="urn:schemas-microsoft-com:vml" Requires="v">
                <p:oleObj spid="_x0000_s2650"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0" y="0"/>
                        <a:ext cx="7772400" cy="10058400"/>
                      </a:xfrm>
                      <a:prstGeom prst="rect">
                        <a:avLst/>
                      </a:prstGeom>
                    </p:spPr>
                  </p:pic>
                </p:oleObj>
              </mc:Fallback>
            </mc:AlternateContent>
          </a:graphicData>
        </a:graphic>
      </p:graphicFrame>
      <p:sp>
        <p:nvSpPr>
          <p:cNvPr id="4" name="TextBox 3"/>
          <p:cNvSpPr txBox="1"/>
          <p:nvPr/>
        </p:nvSpPr>
        <p:spPr>
          <a:xfrm>
            <a:off x="2755755" y="482920"/>
            <a:ext cx="4506389" cy="2585323"/>
          </a:xfrm>
          <a:prstGeom prst="rect">
            <a:avLst/>
          </a:prstGeom>
          <a:noFill/>
        </p:spPr>
        <p:txBody>
          <a:bodyPr wrap="square" rtlCol="0">
            <a:spAutoFit/>
          </a:bodyPr>
          <a:lstStyle/>
          <a:p>
            <a:pPr algn="ctr"/>
            <a:r>
              <a:rPr lang="en-US" sz="2000" dirty="0" err="1">
                <a:latin typeface="Arial Black" panose="020B0A04020102020204" pitchFamily="34" charset="0"/>
              </a:rPr>
              <a:t>BridgePrep</a:t>
            </a:r>
            <a:r>
              <a:rPr lang="en-US" sz="2000" dirty="0">
                <a:latin typeface="Arial Black" panose="020B0A04020102020204" pitchFamily="34" charset="0"/>
              </a:rPr>
              <a:t> Academy of Riverview</a:t>
            </a:r>
          </a:p>
          <a:p>
            <a:pPr algn="ctr"/>
            <a:endParaRPr lang="en-US" sz="2000" dirty="0">
              <a:latin typeface="Arial Black" panose="020B0A04020102020204" pitchFamily="34" charset="0"/>
            </a:endParaRPr>
          </a:p>
          <a:p>
            <a:pPr algn="ctr"/>
            <a:r>
              <a:rPr lang="en-US" sz="2000" dirty="0">
                <a:latin typeface="Arial Black" panose="020B0A04020102020204" pitchFamily="34" charset="0"/>
              </a:rPr>
              <a:t>December  Newsletter</a:t>
            </a:r>
          </a:p>
          <a:p>
            <a:pPr algn="ctr"/>
            <a:endParaRPr lang="en-US" sz="2000" dirty="0">
              <a:latin typeface="Arial Black" panose="020B0A04020102020204" pitchFamily="34" charset="0"/>
            </a:endParaRPr>
          </a:p>
          <a:p>
            <a:pPr algn="ctr"/>
            <a:r>
              <a:rPr lang="en-US" sz="1400" dirty="0">
                <a:latin typeface="Arial Black" panose="020B0A04020102020204" pitchFamily="34" charset="0"/>
              </a:rPr>
              <a:t>6309 South US Highway 301</a:t>
            </a:r>
          </a:p>
          <a:p>
            <a:pPr algn="ctr"/>
            <a:r>
              <a:rPr lang="en-US" sz="1400" dirty="0">
                <a:latin typeface="Arial Black" panose="020B0A04020102020204" pitchFamily="34" charset="0"/>
              </a:rPr>
              <a:t>Riverview, FL 33568</a:t>
            </a:r>
          </a:p>
          <a:p>
            <a:pPr algn="ctr"/>
            <a:r>
              <a:rPr lang="en-US" sz="1400" dirty="0">
                <a:latin typeface="Arial Black" panose="020B0A04020102020204" pitchFamily="34" charset="0"/>
              </a:rPr>
              <a:t>(813) 405-1770</a:t>
            </a:r>
            <a:endParaRPr lang="en-US" sz="1200" dirty="0">
              <a:latin typeface="Arial Black" panose="020B0A04020102020204" pitchFamily="34" charset="0"/>
            </a:endParaRPr>
          </a:p>
          <a:p>
            <a:pPr algn="ctr"/>
            <a:endParaRPr lang="en-US" sz="2000" b="1" dirty="0"/>
          </a:p>
        </p:txBody>
      </p:sp>
      <p:pic>
        <p:nvPicPr>
          <p:cNvPr id="5" name="Picture 2" descr="https://tse2.mm.bing.net/th?id=OIP.G_qOUDhP9yRLU3dac2XpUQErEs&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84" y="599202"/>
            <a:ext cx="1523860" cy="15289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1132" y="2128159"/>
            <a:ext cx="2785773" cy="7355860"/>
          </a:xfrm>
          <a:prstGeom prst="rect">
            <a:avLst/>
          </a:prstGeom>
          <a:noFill/>
          <a:ln>
            <a:solidFill>
              <a:schemeClr val="tx1"/>
            </a:solidFill>
            <a:prstDash val="lgDash"/>
          </a:ln>
        </p:spPr>
        <p:txBody>
          <a:bodyPr wrap="square" rtlCol="0">
            <a:spAutoFit/>
          </a:bodyPr>
          <a:lstStyle/>
          <a:p>
            <a:pPr algn="ctr"/>
            <a:endParaRPr lang="en-US" dirty="0">
              <a:latin typeface="Arial Black" panose="020B0A04020102020204" pitchFamily="34" charset="0"/>
            </a:endParaRPr>
          </a:p>
          <a:p>
            <a:pPr algn="ctr"/>
            <a:r>
              <a:rPr lang="en-US" sz="1600" dirty="0">
                <a:latin typeface="Arial Black" panose="020B0A04020102020204" pitchFamily="34" charset="0"/>
              </a:rPr>
              <a:t>Dates to Remember</a:t>
            </a:r>
          </a:p>
          <a:p>
            <a:pPr algn="ctr"/>
            <a:endParaRPr lang="en-US" dirty="0">
              <a:latin typeface="Arial Black" panose="020B0A04020102020204" pitchFamily="34" charset="0"/>
            </a:endParaRPr>
          </a:p>
          <a:p>
            <a:pPr algn="ctr"/>
            <a:r>
              <a:rPr lang="en-US" sz="1500" dirty="0">
                <a:latin typeface="Arial" panose="020B0604020202020204" pitchFamily="34" charset="0"/>
                <a:cs typeface="Arial" panose="020B0604020202020204" pitchFamily="34" charset="0"/>
              </a:rPr>
              <a:t>12/3 Holiday Show Grades K-2</a:t>
            </a:r>
          </a:p>
          <a:p>
            <a:pPr algn="ctr"/>
            <a:r>
              <a:rPr lang="en-US" sz="1500" dirty="0">
                <a:latin typeface="Arial" panose="020B0604020202020204" pitchFamily="34" charset="0"/>
                <a:cs typeface="Arial" panose="020B0604020202020204" pitchFamily="34" charset="0"/>
              </a:rPr>
              <a:t>12/4 Holiday Show Grades 3-5</a:t>
            </a:r>
          </a:p>
          <a:p>
            <a:pPr algn="ctr"/>
            <a:r>
              <a:rPr lang="en-US" sz="1500" dirty="0">
                <a:latin typeface="Arial" panose="020B0604020202020204" pitchFamily="34" charset="0"/>
                <a:cs typeface="Arial" panose="020B0604020202020204" pitchFamily="34" charset="0"/>
              </a:rPr>
              <a:t>12/5 Bulldogs in Action</a:t>
            </a:r>
          </a:p>
          <a:p>
            <a:pPr algn="ctr"/>
            <a:r>
              <a:rPr lang="en-US" sz="1500" dirty="0">
                <a:latin typeface="Arial" panose="020B0604020202020204" pitchFamily="34" charset="0"/>
                <a:cs typeface="Arial" panose="020B0604020202020204" pitchFamily="34" charset="0"/>
              </a:rPr>
              <a:t>12/7 Student of the Month</a:t>
            </a:r>
          </a:p>
          <a:p>
            <a:pPr algn="ctr"/>
            <a:r>
              <a:rPr lang="en-US" sz="1500" dirty="0">
                <a:latin typeface="Arial" panose="020B0604020202020204" pitchFamily="34" charset="0"/>
                <a:cs typeface="Arial" panose="020B0604020202020204" pitchFamily="34" charset="0"/>
              </a:rPr>
              <a:t>12/10-12/14 Holiday Shop</a:t>
            </a:r>
          </a:p>
          <a:p>
            <a:pPr algn="ctr"/>
            <a:r>
              <a:rPr lang="en-US" sz="1500" dirty="0">
                <a:latin typeface="Arial" panose="020B0604020202020204" pitchFamily="34" charset="0"/>
                <a:cs typeface="Arial" panose="020B0604020202020204" pitchFamily="34" charset="0"/>
              </a:rPr>
              <a:t>12/11 MOSI 2</a:t>
            </a:r>
            <a:r>
              <a:rPr lang="en-US" sz="1500" baseline="30000" dirty="0">
                <a:latin typeface="Arial" panose="020B0604020202020204" pitchFamily="34" charset="0"/>
                <a:cs typeface="Arial" panose="020B0604020202020204" pitchFamily="34" charset="0"/>
              </a:rPr>
              <a:t>nd</a:t>
            </a:r>
            <a:r>
              <a:rPr lang="en-US" sz="1500" dirty="0">
                <a:latin typeface="Arial" panose="020B0604020202020204" pitchFamily="34" charset="0"/>
                <a:cs typeface="Arial" panose="020B0604020202020204" pitchFamily="34" charset="0"/>
              </a:rPr>
              <a:t> &amp; 4</a:t>
            </a:r>
            <a:r>
              <a:rPr lang="en-US" sz="1500" baseline="30000" dirty="0">
                <a:latin typeface="Arial" panose="020B0604020202020204" pitchFamily="34" charset="0"/>
                <a:cs typeface="Arial" panose="020B0604020202020204" pitchFamily="34" charset="0"/>
              </a:rPr>
              <a:t>th</a:t>
            </a: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12/12 MOSI K &amp; 6</a:t>
            </a:r>
            <a:r>
              <a:rPr lang="en-US" sz="1500" baseline="30000" dirty="0">
                <a:latin typeface="Arial" panose="020B0604020202020204" pitchFamily="34" charset="0"/>
                <a:cs typeface="Arial" panose="020B0604020202020204" pitchFamily="34" charset="0"/>
              </a:rPr>
              <a:t>th</a:t>
            </a: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12/13 MOSI 1</a:t>
            </a:r>
            <a:r>
              <a:rPr lang="en-US" sz="1500" baseline="30000" dirty="0">
                <a:latin typeface="Arial" panose="020B0604020202020204" pitchFamily="34" charset="0"/>
                <a:cs typeface="Arial" panose="020B0604020202020204" pitchFamily="34" charset="0"/>
              </a:rPr>
              <a:t>st</a:t>
            </a:r>
            <a:r>
              <a:rPr lang="en-US" sz="1500" dirty="0">
                <a:latin typeface="Arial" panose="020B0604020202020204" pitchFamily="34" charset="0"/>
                <a:cs typeface="Arial" panose="020B0604020202020204" pitchFamily="34" charset="0"/>
              </a:rPr>
              <a:t> &amp; 5</a:t>
            </a:r>
            <a:r>
              <a:rPr lang="en-US" sz="1500" baseline="30000" dirty="0">
                <a:latin typeface="Arial" panose="020B0604020202020204" pitchFamily="34" charset="0"/>
                <a:cs typeface="Arial" panose="020B0604020202020204" pitchFamily="34" charset="0"/>
              </a:rPr>
              <a:t>th</a:t>
            </a: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12/13 STEM Family Night</a:t>
            </a:r>
          </a:p>
          <a:p>
            <a:pPr algn="ctr"/>
            <a:r>
              <a:rPr lang="en-US" sz="1500" dirty="0">
                <a:latin typeface="Arial" panose="020B0604020202020204" pitchFamily="34" charset="0"/>
                <a:cs typeface="Arial" panose="020B0604020202020204" pitchFamily="34" charset="0"/>
              </a:rPr>
              <a:t>12/17 Normal Dismissal</a:t>
            </a:r>
          </a:p>
          <a:p>
            <a:pPr algn="ctr"/>
            <a:r>
              <a:rPr lang="en-US" sz="1500" dirty="0">
                <a:latin typeface="Arial" panose="020B0604020202020204" pitchFamily="34" charset="0"/>
                <a:cs typeface="Arial" panose="020B0604020202020204" pitchFamily="34" charset="0"/>
              </a:rPr>
              <a:t>12/17 Bulldog Buck Store 2</a:t>
            </a:r>
            <a:r>
              <a:rPr lang="en-US" sz="1500" baseline="30000" dirty="0">
                <a:latin typeface="Arial" panose="020B0604020202020204" pitchFamily="34" charset="0"/>
                <a:cs typeface="Arial" panose="020B0604020202020204" pitchFamily="34" charset="0"/>
              </a:rPr>
              <a:t>nd</a:t>
            </a:r>
            <a:r>
              <a:rPr lang="en-US" sz="1500" dirty="0">
                <a:latin typeface="Arial" panose="020B0604020202020204" pitchFamily="34" charset="0"/>
                <a:cs typeface="Arial" panose="020B0604020202020204" pitchFamily="34" charset="0"/>
              </a:rPr>
              <a:t>-4</a:t>
            </a:r>
            <a:r>
              <a:rPr lang="en-US" sz="1500" baseline="30000" dirty="0">
                <a:latin typeface="Arial" panose="020B0604020202020204" pitchFamily="34" charset="0"/>
                <a:cs typeface="Arial" panose="020B0604020202020204" pitchFamily="34" charset="0"/>
              </a:rPr>
              <a:t>th</a:t>
            </a: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12/17-12/18 Middle School Exams</a:t>
            </a:r>
          </a:p>
          <a:p>
            <a:pPr algn="ctr"/>
            <a:r>
              <a:rPr lang="en-US" sz="1500" dirty="0">
                <a:latin typeface="Arial" panose="020B0604020202020204" pitchFamily="34" charset="0"/>
                <a:cs typeface="Arial" panose="020B0604020202020204" pitchFamily="34" charset="0"/>
              </a:rPr>
              <a:t>12/18 Gingerbread Cookie Decorating</a:t>
            </a:r>
          </a:p>
          <a:p>
            <a:pPr algn="ctr"/>
            <a:r>
              <a:rPr lang="en-US" sz="1500" dirty="0">
                <a:latin typeface="Arial" panose="020B0604020202020204" pitchFamily="34" charset="0"/>
                <a:cs typeface="Arial" panose="020B0604020202020204" pitchFamily="34" charset="0"/>
              </a:rPr>
              <a:t>12/19 MOSI 3</a:t>
            </a:r>
            <a:r>
              <a:rPr lang="en-US" sz="1500" baseline="30000" dirty="0">
                <a:latin typeface="Arial" panose="020B0604020202020204" pitchFamily="34" charset="0"/>
                <a:cs typeface="Arial" panose="020B0604020202020204" pitchFamily="34" charset="0"/>
              </a:rPr>
              <a:t>rd</a:t>
            </a:r>
            <a:r>
              <a:rPr lang="en-US" sz="1500" dirty="0">
                <a:latin typeface="Arial" panose="020B0604020202020204" pitchFamily="34" charset="0"/>
                <a:cs typeface="Arial" panose="020B0604020202020204" pitchFamily="34" charset="0"/>
              </a:rPr>
              <a:t> &amp; 7</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a:t>
            </a:r>
          </a:p>
          <a:p>
            <a:pPr algn="ctr"/>
            <a:r>
              <a:rPr lang="en-US" sz="1500" dirty="0">
                <a:latin typeface="Arial" panose="020B0604020202020204" pitchFamily="34" charset="0"/>
                <a:cs typeface="Arial" panose="020B0604020202020204" pitchFamily="34" charset="0"/>
              </a:rPr>
              <a:t>12/19 Bulldog Buck Store K-1</a:t>
            </a:r>
          </a:p>
          <a:p>
            <a:pPr algn="ctr"/>
            <a:r>
              <a:rPr lang="en-US" sz="1500" dirty="0">
                <a:latin typeface="Arial" panose="020B0604020202020204" pitchFamily="34" charset="0"/>
                <a:cs typeface="Arial" panose="020B0604020202020204" pitchFamily="34" charset="0"/>
              </a:rPr>
              <a:t>12/20 Bulldog Buck Store 5-7</a:t>
            </a:r>
          </a:p>
          <a:p>
            <a:pPr algn="ctr"/>
            <a:r>
              <a:rPr lang="en-US" sz="1500" dirty="0">
                <a:latin typeface="Arial" panose="020B0604020202020204" pitchFamily="34" charset="0"/>
                <a:cs typeface="Arial" panose="020B0604020202020204" pitchFamily="34" charset="0"/>
              </a:rPr>
              <a:t>12/21 End of 2</a:t>
            </a:r>
            <a:r>
              <a:rPr lang="en-US" sz="1500" baseline="30000" dirty="0">
                <a:latin typeface="Arial" panose="020B0604020202020204" pitchFamily="34" charset="0"/>
                <a:cs typeface="Arial" panose="020B0604020202020204" pitchFamily="34" charset="0"/>
              </a:rPr>
              <a:t>nd</a:t>
            </a:r>
            <a:r>
              <a:rPr lang="en-US" sz="1500" dirty="0">
                <a:latin typeface="Arial" panose="020B0604020202020204" pitchFamily="34" charset="0"/>
                <a:cs typeface="Arial" panose="020B0604020202020204" pitchFamily="34" charset="0"/>
              </a:rPr>
              <a:t> Grading Period</a:t>
            </a:r>
          </a:p>
          <a:p>
            <a:pPr algn="ctr"/>
            <a:r>
              <a:rPr lang="en-US" sz="1500" dirty="0">
                <a:latin typeface="Arial" panose="020B0604020202020204" pitchFamily="34" charset="0"/>
                <a:cs typeface="Arial" panose="020B0604020202020204" pitchFamily="34" charset="0"/>
              </a:rPr>
              <a:t>12/21 Bulldog Buck Social</a:t>
            </a:r>
          </a:p>
          <a:p>
            <a:pPr algn="ctr"/>
            <a:r>
              <a:rPr lang="en-US" sz="1500" dirty="0">
                <a:latin typeface="Arial" panose="020B0604020202020204" pitchFamily="34" charset="0"/>
                <a:cs typeface="Arial" panose="020B0604020202020204" pitchFamily="34" charset="0"/>
              </a:rPr>
              <a:t>12/21 Early Dismissal @ 2:15</a:t>
            </a:r>
          </a:p>
          <a:p>
            <a:pPr algn="ctr"/>
            <a:r>
              <a:rPr lang="en-US" sz="1500" dirty="0">
                <a:latin typeface="Arial" panose="020B0604020202020204" pitchFamily="34" charset="0"/>
                <a:cs typeface="Arial" panose="020B0604020202020204" pitchFamily="34" charset="0"/>
              </a:rPr>
              <a:t>12/21 Wear your favorite Holiday Outfit</a:t>
            </a:r>
          </a:p>
          <a:p>
            <a:pPr algn="ctr"/>
            <a:endParaRPr lang="en-US" sz="1500" dirty="0">
              <a:latin typeface="Arial" panose="020B0604020202020204" pitchFamily="34" charset="0"/>
              <a:cs typeface="Arial" panose="020B0604020202020204" pitchFamily="34" charset="0"/>
            </a:endParaRPr>
          </a:p>
          <a:p>
            <a:pPr algn="ctr"/>
            <a:endParaRPr lang="en-US" sz="1500" dirty="0">
              <a:latin typeface="Arial" panose="020B0604020202020204" pitchFamily="34" charset="0"/>
              <a:cs typeface="Arial" panose="020B0604020202020204" pitchFamily="34" charset="0"/>
            </a:endParaRPr>
          </a:p>
        </p:txBody>
      </p:sp>
      <p:sp>
        <p:nvSpPr>
          <p:cNvPr id="10" name="TextBox 9"/>
          <p:cNvSpPr txBox="1"/>
          <p:nvPr/>
        </p:nvSpPr>
        <p:spPr>
          <a:xfrm>
            <a:off x="3696905" y="2751952"/>
            <a:ext cx="3129543" cy="6740307"/>
          </a:xfrm>
          <a:prstGeom prst="rect">
            <a:avLst/>
          </a:prstGeom>
          <a:noFill/>
          <a:ln>
            <a:solidFill>
              <a:schemeClr val="tx1"/>
            </a:solidFill>
            <a:prstDash val="lgDash"/>
          </a:ln>
        </p:spPr>
        <p:txBody>
          <a:bodyPr wrap="square" rtlCol="0">
            <a:spAutoFit/>
          </a:bodyPr>
          <a:lstStyle/>
          <a:p>
            <a:pPr algn="ctr"/>
            <a:r>
              <a:rPr lang="en-US" dirty="0">
                <a:latin typeface="Arial Black" panose="020B0A04020102020204" pitchFamily="34" charset="0"/>
              </a:rPr>
              <a:t>A Note from Administration</a:t>
            </a:r>
          </a:p>
          <a:p>
            <a:pPr algn="ctr"/>
            <a:r>
              <a:rPr lang="en-US" dirty="0">
                <a:latin typeface="Arial" panose="020B0604020202020204" pitchFamily="34" charset="0"/>
                <a:cs typeface="Arial" panose="020B0604020202020204" pitchFamily="34" charset="0"/>
              </a:rPr>
              <a:t>We encourage you to help your child achieve while at home! Try creating flashcards, using Myon.com, Istation, Achieve3000 and Khan Academy. These tools are in place to help your child be successful. Also, listening to your child read helps with reading fluency. These are especially important when students are away from school days at a time (sick, fall break, winter break, etc.)</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Black" panose="020B0A04020102020204" pitchFamily="34" charset="0"/>
            </a:endParaRPr>
          </a:p>
          <a:p>
            <a:pPr algn="ctr"/>
            <a:endParaRPr lang="en-US" dirty="0">
              <a:latin typeface="Arial Black" panose="020B0A04020102020204" pitchFamily="34" charset="0"/>
            </a:endParaRPr>
          </a:p>
          <a:p>
            <a:pPr algn="ctr"/>
            <a:endParaRPr lang="en-US" dirty="0">
              <a:latin typeface="Arial Black" panose="020B0A04020102020204" pitchFamily="34" charset="0"/>
            </a:endParaRPr>
          </a:p>
          <a:p>
            <a:pPr algn="ctr"/>
            <a:endParaRPr lang="en-US" dirty="0">
              <a:latin typeface="Arial Black" panose="020B0A04020102020204" pitchFamily="34" charset="0"/>
            </a:endParaRPr>
          </a:p>
          <a:p>
            <a:pPr algn="ctr"/>
            <a:endParaRPr lang="en-US" dirty="0">
              <a:latin typeface="Arial Black" panose="020B0A04020102020204" pitchFamily="34" charset="0"/>
            </a:endParaRPr>
          </a:p>
        </p:txBody>
      </p:sp>
      <p:sp>
        <p:nvSpPr>
          <p:cNvPr id="11" name="TextBox 10"/>
          <p:cNvSpPr txBox="1"/>
          <p:nvPr/>
        </p:nvSpPr>
        <p:spPr>
          <a:xfrm>
            <a:off x="3696905" y="7642683"/>
            <a:ext cx="3153809" cy="1754326"/>
          </a:xfrm>
          <a:prstGeom prst="rect">
            <a:avLst/>
          </a:prstGeom>
          <a:noFill/>
          <a:ln>
            <a:solidFill>
              <a:schemeClr val="tx1"/>
            </a:solidFill>
            <a:prstDash val="lgDash"/>
          </a:ln>
        </p:spPr>
        <p:txBody>
          <a:bodyPr wrap="square" rtlCol="0">
            <a:spAutoFit/>
          </a:bodyPr>
          <a:lstStyle/>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Character Trait of the Month:</a:t>
            </a:r>
          </a:p>
          <a:p>
            <a:pPr algn="ctr"/>
            <a:r>
              <a:rPr lang="en-US" dirty="0">
                <a:latin typeface="Arial" panose="020B0604020202020204" pitchFamily="34" charset="0"/>
                <a:cs typeface="Arial" panose="020B0604020202020204" pitchFamily="34" charset="0"/>
              </a:rPr>
              <a:t>Generosity</a:t>
            </a:r>
          </a:p>
        </p:txBody>
      </p:sp>
      <p:pic>
        <p:nvPicPr>
          <p:cNvPr id="3" name="Picture 2">
            <a:extLst>
              <a:ext uri="{FF2B5EF4-FFF2-40B4-BE49-F238E27FC236}">
                <a16:creationId xmlns:a16="http://schemas.microsoft.com/office/drawing/2014/main" id="{6A7EB791-04F3-4F1E-BD9B-BD5AC4EB0A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9811" y="7700905"/>
            <a:ext cx="2227996" cy="877163"/>
          </a:xfrm>
          <a:prstGeom prst="rect">
            <a:avLst/>
          </a:prstGeom>
        </p:spPr>
      </p:pic>
    </p:spTree>
    <p:extLst>
      <p:ext uri="{BB962C8B-B14F-4D97-AF65-F5344CB8AC3E}">
        <p14:creationId xmlns:p14="http://schemas.microsoft.com/office/powerpoint/2010/main" val="1132646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025"/>
            <a:ext cx="7772400" cy="10058400"/>
          </a:xfrm>
        </p:spPr>
      </p:pic>
      <p:sp>
        <p:nvSpPr>
          <p:cNvPr id="7" name="Rectangle 6"/>
          <p:cNvSpPr/>
          <p:nvPr/>
        </p:nvSpPr>
        <p:spPr>
          <a:xfrm>
            <a:off x="1257301" y="2248865"/>
            <a:ext cx="5541712" cy="369332"/>
          </a:xfrm>
          <a:prstGeom prst="rect">
            <a:avLst/>
          </a:prstGeom>
        </p:spPr>
        <p:txBody>
          <a:bodyPr wrap="square">
            <a:spAutoFit/>
          </a:bodyPr>
          <a:lstStyle/>
          <a:p>
            <a:pPr algn="ctr"/>
            <a:endParaRPr lang="en-US" dirty="0"/>
          </a:p>
        </p:txBody>
      </p:sp>
      <p:sp>
        <p:nvSpPr>
          <p:cNvPr id="3" name="TextBox 2"/>
          <p:cNvSpPr txBox="1"/>
          <p:nvPr/>
        </p:nvSpPr>
        <p:spPr>
          <a:xfrm>
            <a:off x="936708" y="1829577"/>
            <a:ext cx="5898977" cy="2463751"/>
          </a:xfrm>
          <a:prstGeom prst="rect">
            <a:avLst/>
          </a:prstGeom>
          <a:noFill/>
        </p:spPr>
        <p:txBody>
          <a:bodyPr wrap="square" rtlCol="0">
            <a:spAutoFit/>
          </a:bodyPr>
          <a:lstStyle/>
          <a:p>
            <a:pPr algn="ctr"/>
            <a:endParaRPr lang="en-US" sz="1600" dirty="0">
              <a:latin typeface="Arial" panose="020B0604020202020204" pitchFamily="34" charset="0"/>
              <a:cs typeface="Arial" panose="020B0604020202020204" pitchFamily="34" charset="0"/>
            </a:endParaRPr>
          </a:p>
          <a:p>
            <a:pPr algn="ctr"/>
            <a:endParaRPr lang="en-US" sz="1700" dirty="0">
              <a:latin typeface="Arial" panose="020B0604020202020204" pitchFamily="34" charset="0"/>
              <a:cs typeface="Arial" panose="020B0604020202020204" pitchFamily="34" charset="0"/>
            </a:endParaRPr>
          </a:p>
          <a:p>
            <a:pPr indent="457200" algn="ctr">
              <a:lnSpc>
                <a:spcPct val="107000"/>
              </a:lnSpc>
              <a:spcAft>
                <a:spcPts val="800"/>
              </a:spcAft>
            </a:pPr>
            <a:r>
              <a:rPr lang="en-US" sz="1700" b="1" dirty="0"/>
              <a:t> </a:t>
            </a:r>
            <a:r>
              <a:rPr lang="en-US" sz="1700" b="1" dirty="0">
                <a:latin typeface="Calibri" panose="020F0502020204030204" pitchFamily="34" charset="0"/>
                <a:ea typeface="Calibri" panose="020F0502020204030204" pitchFamily="34" charset="0"/>
                <a:cs typeface="Times New Roman" panose="02020603050405020304" pitchFamily="18" charset="0"/>
              </a:rPr>
              <a:t>PE Student of the Month: </a:t>
            </a:r>
            <a:r>
              <a:rPr lang="en-US" sz="1700" dirty="0">
                <a:latin typeface="Calibri" panose="020F0502020204030204" pitchFamily="34" charset="0"/>
                <a:ea typeface="Calibri" panose="020F0502020204030204" pitchFamily="34" charset="0"/>
                <a:cs typeface="Times New Roman" panose="02020603050405020304" pitchFamily="18" charset="0"/>
              </a:rPr>
              <a:t>Ajani </a:t>
            </a:r>
            <a:r>
              <a:rPr lang="en-US" sz="1700" dirty="0" err="1">
                <a:latin typeface="Calibri" panose="020F0502020204030204" pitchFamily="34" charset="0"/>
                <a:ea typeface="Calibri" panose="020F0502020204030204" pitchFamily="34" charset="0"/>
                <a:cs typeface="Times New Roman" panose="02020603050405020304" pitchFamily="18" charset="0"/>
              </a:rPr>
              <a:t>Jex</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n-US" sz="1700" dirty="0">
                <a:latin typeface="Calibri" panose="020F0502020204030204" pitchFamily="34" charset="0"/>
                <a:cs typeface="Times New Roman" panose="02020603050405020304" pitchFamily="18" charset="0"/>
              </a:rPr>
              <a:t>Students will compete in all the sports that they have learned throughout the first two quarters of the year. Also, students will complete fitness assessments and activities. </a:t>
            </a:r>
            <a:endParaRPr lang="en-US" sz="1700" dirty="0">
              <a:latin typeface="Arial" panose="020B0604020202020204" pitchFamily="34" charset="0"/>
              <a:cs typeface="Arial" panose="020B0604020202020204" pitchFamily="34" charset="0"/>
            </a:endParaRPr>
          </a:p>
          <a:p>
            <a:pPr algn="ctr"/>
            <a:r>
              <a:rPr lang="en-US" sz="1700" dirty="0">
                <a:latin typeface="Arial" panose="020B0604020202020204" pitchFamily="34" charset="0"/>
                <a:cs typeface="Arial" panose="020B0604020202020204" pitchFamily="34" charset="0"/>
              </a:rPr>
              <a:t>Coach Lebrun &amp; Coach Chandler</a:t>
            </a:r>
            <a:endParaRPr lang="en-US" sz="1700" dirty="0"/>
          </a:p>
          <a:p>
            <a:pPr algn="ctr"/>
            <a:r>
              <a:rPr lang="en-US" b="1" dirty="0"/>
              <a:t> </a:t>
            </a:r>
            <a:endParaRPr lang="en-US" dirty="0"/>
          </a:p>
        </p:txBody>
      </p:sp>
      <p:sp>
        <p:nvSpPr>
          <p:cNvPr id="5" name="TextBox 4">
            <a:extLst>
              <a:ext uri="{FF2B5EF4-FFF2-40B4-BE49-F238E27FC236}">
                <a16:creationId xmlns:a16="http://schemas.microsoft.com/office/drawing/2014/main" id="{CDD254BE-AFD2-4F63-AC4F-C44B54A7603D}"/>
              </a:ext>
            </a:extLst>
          </p:cNvPr>
          <p:cNvSpPr txBox="1"/>
          <p:nvPr/>
        </p:nvSpPr>
        <p:spPr>
          <a:xfrm>
            <a:off x="802266" y="6272403"/>
            <a:ext cx="6167860" cy="3493264"/>
          </a:xfrm>
          <a:prstGeom prst="rect">
            <a:avLst/>
          </a:prstGeom>
          <a:noFill/>
        </p:spPr>
        <p:txBody>
          <a:bodyPr wrap="square" rtlCol="0">
            <a:spAutoFit/>
          </a:bodyPr>
          <a:lstStyle/>
          <a:p>
            <a:pPr algn="ctr"/>
            <a:r>
              <a:rPr lang="en-US" sz="1700" b="1" dirty="0"/>
              <a:t>Spanish Student of the Month:</a:t>
            </a:r>
          </a:p>
          <a:p>
            <a:pPr algn="ctr"/>
            <a:endParaRPr lang="en-US" sz="1700" dirty="0"/>
          </a:p>
          <a:p>
            <a:pPr algn="ctr"/>
            <a:r>
              <a:rPr lang="en-US" sz="1700" dirty="0"/>
              <a:t>KG - Plot Structure  / El Burrito </a:t>
            </a:r>
            <a:r>
              <a:rPr lang="en-US" sz="1700" dirty="0" err="1"/>
              <a:t>Sabanero</a:t>
            </a:r>
            <a:endParaRPr lang="en-US" sz="1700" dirty="0"/>
          </a:p>
          <a:p>
            <a:pPr algn="ctr"/>
            <a:r>
              <a:rPr lang="en-US" sz="1700" dirty="0"/>
              <a:t>1st - Plot Structure / </a:t>
            </a:r>
            <a:r>
              <a:rPr lang="en-US" sz="1700" dirty="0" err="1"/>
              <a:t>Feliz</a:t>
            </a:r>
            <a:r>
              <a:rPr lang="en-US" sz="1700" dirty="0"/>
              <a:t> Navidad</a:t>
            </a:r>
          </a:p>
          <a:p>
            <a:pPr algn="ctr"/>
            <a:r>
              <a:rPr lang="en-US" sz="1700" dirty="0"/>
              <a:t>2nd -To draw conclusions, to infer, questions.  /Cascabel</a:t>
            </a:r>
          </a:p>
          <a:p>
            <a:pPr algn="ctr"/>
            <a:r>
              <a:rPr lang="en-US" sz="1700" dirty="0"/>
              <a:t>3rd - Main idea and details. Give opinion and support it / Navidad Rock</a:t>
            </a:r>
          </a:p>
          <a:p>
            <a:pPr algn="ctr"/>
            <a:r>
              <a:rPr lang="en-US" sz="1700" dirty="0"/>
              <a:t>4th -  Cause and Effect, </a:t>
            </a:r>
            <a:r>
              <a:rPr lang="en-US" sz="1700" dirty="0" err="1"/>
              <a:t>Secuence</a:t>
            </a:r>
            <a:r>
              <a:rPr lang="en-US" sz="1700" dirty="0"/>
              <a:t>/ Rodolfo el Reno</a:t>
            </a:r>
          </a:p>
          <a:p>
            <a:pPr algn="ctr"/>
            <a:r>
              <a:rPr lang="en-US" sz="1700" dirty="0"/>
              <a:t>5th - Main Idea &amp; Key Details / </a:t>
            </a:r>
            <a:r>
              <a:rPr lang="en-US" sz="1700" dirty="0" err="1"/>
              <a:t>Noche</a:t>
            </a:r>
            <a:r>
              <a:rPr lang="en-US" sz="1700" dirty="0"/>
              <a:t> de Paz</a:t>
            </a:r>
          </a:p>
          <a:p>
            <a:pPr algn="ctr"/>
            <a:r>
              <a:rPr lang="en-US" sz="1700" dirty="0"/>
              <a:t>6th - Verb “</a:t>
            </a:r>
            <a:r>
              <a:rPr lang="en-US" sz="1700" dirty="0" err="1"/>
              <a:t>estar</a:t>
            </a:r>
            <a:r>
              <a:rPr lang="en-US" sz="1700" dirty="0"/>
              <a:t>”. Identify common use of verbs.</a:t>
            </a:r>
          </a:p>
          <a:p>
            <a:pPr algn="ctr"/>
            <a:r>
              <a:rPr lang="en-US" sz="1700" dirty="0"/>
              <a:t>7th- Present Tense of the verb “</a:t>
            </a:r>
            <a:r>
              <a:rPr lang="en-US" sz="1700" dirty="0" err="1"/>
              <a:t>Estar</a:t>
            </a:r>
            <a:r>
              <a:rPr lang="en-US" sz="1700" dirty="0"/>
              <a:t>”, numbers 31 and higher &amp; Family </a:t>
            </a:r>
          </a:p>
          <a:p>
            <a:pPr algn="ctr"/>
            <a:endParaRPr lang="en-US" sz="1700" dirty="0"/>
          </a:p>
        </p:txBody>
      </p:sp>
      <p:pic>
        <p:nvPicPr>
          <p:cNvPr id="11" name="Picture 10">
            <a:extLst>
              <a:ext uri="{FF2B5EF4-FFF2-40B4-BE49-F238E27FC236}">
                <a16:creationId xmlns:a16="http://schemas.microsoft.com/office/drawing/2014/main" id="{5BE16EDF-5B61-F346-B3B4-136AF0E57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03" y="606828"/>
            <a:ext cx="3912191" cy="1667127"/>
          </a:xfrm>
          <a:prstGeom prst="rect">
            <a:avLst/>
          </a:prstGeom>
        </p:spPr>
      </p:pic>
      <p:pic>
        <p:nvPicPr>
          <p:cNvPr id="13" name="Picture 12">
            <a:extLst>
              <a:ext uri="{FF2B5EF4-FFF2-40B4-BE49-F238E27FC236}">
                <a16:creationId xmlns:a16="http://schemas.microsoft.com/office/drawing/2014/main" id="{0883B191-F32A-DB43-9435-8853333BB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103" y="4693309"/>
            <a:ext cx="3912191" cy="1663934"/>
          </a:xfrm>
          <a:prstGeom prst="rect">
            <a:avLst/>
          </a:prstGeom>
        </p:spPr>
      </p:pic>
      <p:pic>
        <p:nvPicPr>
          <p:cNvPr id="14" name="Picture 13">
            <a:extLst>
              <a:ext uri="{FF2B5EF4-FFF2-40B4-BE49-F238E27FC236}">
                <a16:creationId xmlns:a16="http://schemas.microsoft.com/office/drawing/2014/main" id="{B1D0EBCF-323E-214F-A067-D276A79BE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7020" y="1627121"/>
            <a:ext cx="530970" cy="584664"/>
          </a:xfrm>
          <a:prstGeom prst="rect">
            <a:avLst/>
          </a:prstGeom>
        </p:spPr>
      </p:pic>
      <p:pic>
        <p:nvPicPr>
          <p:cNvPr id="15" name="Picture 14">
            <a:extLst>
              <a:ext uri="{FF2B5EF4-FFF2-40B4-BE49-F238E27FC236}">
                <a16:creationId xmlns:a16="http://schemas.microsoft.com/office/drawing/2014/main" id="{67F9B5DE-E08F-624E-AFEA-2C5BC0BA3B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2190" y="5980071"/>
            <a:ext cx="530970" cy="584664"/>
          </a:xfrm>
          <a:prstGeom prst="rect">
            <a:avLst/>
          </a:prstGeom>
        </p:spPr>
      </p:pic>
    </p:spTree>
    <p:extLst>
      <p:ext uri="{BB962C8B-B14F-4D97-AF65-F5344CB8AC3E}">
        <p14:creationId xmlns:p14="http://schemas.microsoft.com/office/powerpoint/2010/main" val="47989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EAD9-AD55-43F1-94CC-B7274B7DAFE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D88F637-CAD4-42BA-96F1-98A15A7BDB77}"/>
              </a:ext>
            </a:extLst>
          </p:cNvPr>
          <p:cNvPicPr>
            <a:picLocks noGrp="1" noChangeAspect="1"/>
          </p:cNvPicPr>
          <p:nvPr>
            <p:ph idx="1"/>
          </p:nvPr>
        </p:nvPicPr>
        <p:blipFill>
          <a:blip r:embed="rId2"/>
          <a:stretch>
            <a:fillRect/>
          </a:stretch>
        </p:blipFill>
        <p:spPr>
          <a:xfrm>
            <a:off x="0" y="-1"/>
            <a:ext cx="7772400" cy="10058401"/>
          </a:xfrm>
          <a:prstGeom prst="rect">
            <a:avLst/>
          </a:prstGeom>
        </p:spPr>
      </p:pic>
      <p:sp>
        <p:nvSpPr>
          <p:cNvPr id="8" name="TextBox 7">
            <a:extLst>
              <a:ext uri="{FF2B5EF4-FFF2-40B4-BE49-F238E27FC236}">
                <a16:creationId xmlns:a16="http://schemas.microsoft.com/office/drawing/2014/main" id="{4324406E-1A67-420A-A6EE-6C7EECEA055A}"/>
              </a:ext>
            </a:extLst>
          </p:cNvPr>
          <p:cNvSpPr txBox="1"/>
          <p:nvPr/>
        </p:nvSpPr>
        <p:spPr>
          <a:xfrm>
            <a:off x="876300" y="2266950"/>
            <a:ext cx="5867400" cy="2308324"/>
          </a:xfrm>
          <a:prstGeom prst="rect">
            <a:avLst/>
          </a:prstGeom>
          <a:noFill/>
        </p:spPr>
        <p:txBody>
          <a:bodyPr wrap="square" rtlCol="0">
            <a:spAutoFit/>
          </a:bodyPr>
          <a:lstStyle/>
          <a:p>
            <a:pPr algn="ctr"/>
            <a:r>
              <a:rPr lang="en-US" b="1" dirty="0"/>
              <a:t>Art Student of the Month</a:t>
            </a:r>
            <a:r>
              <a:rPr lang="en-US" dirty="0"/>
              <a:t>: </a:t>
            </a:r>
            <a:r>
              <a:rPr lang="en-US" dirty="0" err="1"/>
              <a:t>Ja’Niya</a:t>
            </a:r>
            <a:r>
              <a:rPr lang="en-US" dirty="0"/>
              <a:t> Wilson</a:t>
            </a:r>
          </a:p>
          <a:p>
            <a:pPr algn="ctr"/>
            <a:endParaRPr lang="en-US" dirty="0"/>
          </a:p>
          <a:p>
            <a:pPr algn="ctr"/>
            <a:r>
              <a:rPr lang="en-US" dirty="0"/>
              <a:t>Students in 4</a:t>
            </a:r>
            <a:r>
              <a:rPr lang="en-US" baseline="30000" dirty="0"/>
              <a:t>th</a:t>
            </a:r>
            <a:r>
              <a:rPr lang="en-US" dirty="0"/>
              <a:t>-5</a:t>
            </a:r>
            <a:r>
              <a:rPr lang="en-US" baseline="30000" dirty="0"/>
              <a:t>th</a:t>
            </a:r>
            <a:r>
              <a:rPr lang="en-US" dirty="0"/>
              <a:t> Grade will design a warm and cool tree to represent the approaching winter season. </a:t>
            </a:r>
          </a:p>
          <a:p>
            <a:pPr algn="ctr"/>
            <a:r>
              <a:rPr lang="en-US" dirty="0"/>
              <a:t>Students in 6</a:t>
            </a:r>
            <a:r>
              <a:rPr lang="en-US" baseline="30000" dirty="0"/>
              <a:t>th</a:t>
            </a:r>
            <a:r>
              <a:rPr lang="en-US" dirty="0"/>
              <a:t>-7</a:t>
            </a:r>
            <a:r>
              <a:rPr lang="en-US" baseline="30000" dirty="0"/>
              <a:t>th</a:t>
            </a:r>
            <a:r>
              <a:rPr lang="en-US" dirty="0"/>
              <a:t> Grade will be working on Season’s Project to reflect the “Principal of Design-Balance”.</a:t>
            </a:r>
          </a:p>
          <a:p>
            <a:pPr algn="ctr"/>
            <a:endParaRPr lang="en-US" dirty="0"/>
          </a:p>
          <a:p>
            <a:pPr algn="ctr"/>
            <a:endParaRPr lang="en-US" dirty="0"/>
          </a:p>
        </p:txBody>
      </p:sp>
      <p:pic>
        <p:nvPicPr>
          <p:cNvPr id="11" name="Picture 10" descr="A picture containing indoor, pinwheel&#10;&#10;Description generated with high confidence">
            <a:extLst>
              <a:ext uri="{FF2B5EF4-FFF2-40B4-BE49-F238E27FC236}">
                <a16:creationId xmlns:a16="http://schemas.microsoft.com/office/drawing/2014/main" id="{8CACAD0B-4C99-456F-8790-F620FD2D4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804" y="738155"/>
            <a:ext cx="2077993" cy="1385329"/>
          </a:xfrm>
          <a:prstGeom prst="rect">
            <a:avLst/>
          </a:prstGeom>
        </p:spPr>
      </p:pic>
      <p:pic>
        <p:nvPicPr>
          <p:cNvPr id="13" name="Picture 12" descr="A picture containing text, map&#10;&#10;Description generated with very high confidence">
            <a:extLst>
              <a:ext uri="{FF2B5EF4-FFF2-40B4-BE49-F238E27FC236}">
                <a16:creationId xmlns:a16="http://schemas.microsoft.com/office/drawing/2014/main" id="{6E9FF816-D007-4794-93DE-88C85F071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07" y="6455537"/>
            <a:ext cx="2077993" cy="1219846"/>
          </a:xfrm>
          <a:prstGeom prst="rect">
            <a:avLst/>
          </a:prstGeom>
        </p:spPr>
      </p:pic>
      <p:sp>
        <p:nvSpPr>
          <p:cNvPr id="14" name="TextBox 13">
            <a:extLst>
              <a:ext uri="{FF2B5EF4-FFF2-40B4-BE49-F238E27FC236}">
                <a16:creationId xmlns:a16="http://schemas.microsoft.com/office/drawing/2014/main" id="{FAB76B13-2D4C-434C-8527-0581110901CA}"/>
              </a:ext>
            </a:extLst>
          </p:cNvPr>
          <p:cNvSpPr txBox="1"/>
          <p:nvPr/>
        </p:nvSpPr>
        <p:spPr>
          <a:xfrm>
            <a:off x="930478" y="7764555"/>
            <a:ext cx="6019800" cy="1477328"/>
          </a:xfrm>
          <a:prstGeom prst="rect">
            <a:avLst/>
          </a:prstGeom>
          <a:noFill/>
        </p:spPr>
        <p:txBody>
          <a:bodyPr wrap="square" rtlCol="0">
            <a:spAutoFit/>
          </a:bodyPr>
          <a:lstStyle/>
          <a:p>
            <a:pPr algn="ctr"/>
            <a:endParaRPr lang="en-US" b="1" dirty="0"/>
          </a:p>
          <a:p>
            <a:pPr algn="ctr"/>
            <a:r>
              <a:rPr lang="en-US" b="1" dirty="0"/>
              <a:t>Music Student of the Month</a:t>
            </a:r>
            <a:r>
              <a:rPr lang="en-US" dirty="0"/>
              <a:t>: Armani Hampton</a:t>
            </a:r>
          </a:p>
          <a:p>
            <a:pPr algn="ctr"/>
            <a:r>
              <a:rPr lang="en-US" dirty="0"/>
              <a:t>Music is busy working on the Winter Concert songs, then we will continue working with rhythms and recorders. </a:t>
            </a:r>
          </a:p>
          <a:p>
            <a:endParaRPr lang="en-US" dirty="0"/>
          </a:p>
        </p:txBody>
      </p:sp>
      <p:pic>
        <p:nvPicPr>
          <p:cNvPr id="5" name="Picture 4">
            <a:extLst>
              <a:ext uri="{FF2B5EF4-FFF2-40B4-BE49-F238E27FC236}">
                <a16:creationId xmlns:a16="http://schemas.microsoft.com/office/drawing/2014/main" id="{E66B8602-DBEB-4444-9172-C12644AE0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8177" y="712206"/>
            <a:ext cx="3745523" cy="1590783"/>
          </a:xfrm>
          <a:prstGeom prst="rect">
            <a:avLst/>
          </a:prstGeom>
        </p:spPr>
      </p:pic>
      <p:pic>
        <p:nvPicPr>
          <p:cNvPr id="10" name="Picture 9">
            <a:extLst>
              <a:ext uri="{FF2B5EF4-FFF2-40B4-BE49-F238E27FC236}">
                <a16:creationId xmlns:a16="http://schemas.microsoft.com/office/drawing/2014/main" id="{0474D7A4-4B67-4243-9521-868CE1661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6399" y="6239202"/>
            <a:ext cx="3745523" cy="1586905"/>
          </a:xfrm>
          <a:prstGeom prst="rect">
            <a:avLst/>
          </a:prstGeom>
        </p:spPr>
      </p:pic>
      <p:pic>
        <p:nvPicPr>
          <p:cNvPr id="16" name="Picture 15">
            <a:extLst>
              <a:ext uri="{FF2B5EF4-FFF2-40B4-BE49-F238E27FC236}">
                <a16:creationId xmlns:a16="http://schemas.microsoft.com/office/drawing/2014/main" id="{4DB2F4CB-F0A8-014F-A509-BF41B9BD70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9201" y="5900023"/>
            <a:ext cx="504497" cy="555514"/>
          </a:xfrm>
          <a:prstGeom prst="rect">
            <a:avLst/>
          </a:prstGeom>
        </p:spPr>
      </p:pic>
      <p:pic>
        <p:nvPicPr>
          <p:cNvPr id="17" name="Picture 16">
            <a:extLst>
              <a:ext uri="{FF2B5EF4-FFF2-40B4-BE49-F238E27FC236}">
                <a16:creationId xmlns:a16="http://schemas.microsoft.com/office/drawing/2014/main" id="{3872E4B7-4A1D-E147-8A7F-1331B6FC80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4130" y="1711436"/>
            <a:ext cx="504497" cy="555514"/>
          </a:xfrm>
          <a:prstGeom prst="rect">
            <a:avLst/>
          </a:prstGeom>
        </p:spPr>
      </p:pic>
    </p:spTree>
    <p:extLst>
      <p:ext uri="{BB962C8B-B14F-4D97-AF65-F5344CB8AC3E}">
        <p14:creationId xmlns:p14="http://schemas.microsoft.com/office/powerpoint/2010/main" val="80456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18A1-E6DA-440A-8C41-B300B7C5B3F8}"/>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1B958B27-CD75-406E-9F06-062468379C76}"/>
              </a:ext>
            </a:extLst>
          </p:cNvPr>
          <p:cNvGraphicFramePr>
            <a:graphicFrameLocks noGrp="1" noChangeAspect="1"/>
          </p:cNvGraphicFramePr>
          <p:nvPr>
            <p:ph idx="1"/>
            <p:extLst>
              <p:ext uri="{D42A27DB-BD31-4B8C-83A1-F6EECF244321}">
                <p14:modId xmlns:p14="http://schemas.microsoft.com/office/powerpoint/2010/main" val="1413084970"/>
              </p:ext>
            </p:extLst>
          </p:nvPr>
        </p:nvGraphicFramePr>
        <p:xfrm>
          <a:off x="0" y="0"/>
          <a:ext cx="7772400" cy="10058400"/>
        </p:xfrm>
        <a:graphic>
          <a:graphicData uri="http://schemas.openxmlformats.org/presentationml/2006/ole">
            <mc:AlternateContent xmlns:mc="http://schemas.openxmlformats.org/markup-compatibility/2006">
              <mc:Choice xmlns:v="urn:schemas-microsoft-com:vml" Requires="v">
                <p:oleObj spid="_x0000_s14853" name="Acrobat Document" r:id="rId3" imgW="5828911" imgH="7543536" progId="AcroExch.Document.DC">
                  <p:embed/>
                </p:oleObj>
              </mc:Choice>
              <mc:Fallback>
                <p:oleObj name="Acrobat Document" r:id="rId3" imgW="5828911" imgH="7543536" progId="AcroExch.Document.DC">
                  <p:embed/>
                  <p:pic>
                    <p:nvPicPr>
                      <p:cNvPr id="7" name="Object 6"/>
                      <p:cNvPicPr/>
                      <p:nvPr/>
                    </p:nvPicPr>
                    <p:blipFill>
                      <a:blip r:embed="rId4"/>
                      <a:stretch>
                        <a:fillRect/>
                      </a:stretch>
                    </p:blipFill>
                    <p:spPr>
                      <a:xfrm>
                        <a:off x="0" y="0"/>
                        <a:ext cx="7772400" cy="100584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64F4B72-6489-4E1B-9B47-2C5DEC6E24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953" y="1867559"/>
            <a:ext cx="711480" cy="711480"/>
          </a:xfrm>
          <a:prstGeom prst="rect">
            <a:avLst/>
          </a:prstGeom>
        </p:spPr>
      </p:pic>
      <p:sp>
        <p:nvSpPr>
          <p:cNvPr id="6" name="Rectangle 5">
            <a:extLst>
              <a:ext uri="{FF2B5EF4-FFF2-40B4-BE49-F238E27FC236}">
                <a16:creationId xmlns:a16="http://schemas.microsoft.com/office/drawing/2014/main" id="{26D92739-1084-4284-B981-C27FD70C1332}"/>
              </a:ext>
            </a:extLst>
          </p:cNvPr>
          <p:cNvSpPr/>
          <p:nvPr/>
        </p:nvSpPr>
        <p:spPr>
          <a:xfrm>
            <a:off x="1436218" y="2708480"/>
            <a:ext cx="5020187" cy="400110"/>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hlinkClick r:id="rId6"/>
              </a:rPr>
              <a:t>http://bariverview.bridgeprepacademy.com/</a:t>
            </a:r>
            <a:endParaRPr lang="en-US" sz="2000" dirty="0">
              <a:latin typeface="Arial" panose="020B0604020202020204" pitchFamily="34" charset="0"/>
              <a:cs typeface="Arial" panose="020B0604020202020204" pitchFamily="34" charset="0"/>
            </a:endParaRPr>
          </a:p>
        </p:txBody>
      </p:sp>
      <p:pic>
        <p:nvPicPr>
          <p:cNvPr id="7" name="Picture 6" descr="A picture containing clipart, first-aid kit&#10;&#10;Description generated with high confidence">
            <a:extLst>
              <a:ext uri="{FF2B5EF4-FFF2-40B4-BE49-F238E27FC236}">
                <a16:creationId xmlns:a16="http://schemas.microsoft.com/office/drawing/2014/main" id="{4FD8D81B-0D4F-4108-AE5A-C41C4B6F9A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9573" y="3397590"/>
            <a:ext cx="828240" cy="828240"/>
          </a:xfrm>
          <a:prstGeom prst="rect">
            <a:avLst/>
          </a:prstGeom>
        </p:spPr>
      </p:pic>
      <p:sp>
        <p:nvSpPr>
          <p:cNvPr id="8" name="Rectangle 7">
            <a:extLst>
              <a:ext uri="{FF2B5EF4-FFF2-40B4-BE49-F238E27FC236}">
                <a16:creationId xmlns:a16="http://schemas.microsoft.com/office/drawing/2014/main" id="{2D0008D6-7833-408B-862E-BE41819586D6}"/>
              </a:ext>
            </a:extLst>
          </p:cNvPr>
          <p:cNvSpPr/>
          <p:nvPr/>
        </p:nvSpPr>
        <p:spPr>
          <a:xfrm>
            <a:off x="864226" y="4509883"/>
            <a:ext cx="6037909" cy="400110"/>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hlinkClick r:id="rId8"/>
              </a:rPr>
              <a:t>http://facebook.com/bridgeprepacademyofriverview</a:t>
            </a:r>
            <a:endParaRPr lang="en-US" sz="2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5660510-90BA-43E8-8EE9-3320742CC2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2142" y="5166822"/>
            <a:ext cx="2322079" cy="1300364"/>
          </a:xfrm>
          <a:prstGeom prst="rect">
            <a:avLst/>
          </a:prstGeom>
        </p:spPr>
      </p:pic>
      <p:sp>
        <p:nvSpPr>
          <p:cNvPr id="11" name="TextBox 10">
            <a:extLst>
              <a:ext uri="{FF2B5EF4-FFF2-40B4-BE49-F238E27FC236}">
                <a16:creationId xmlns:a16="http://schemas.microsoft.com/office/drawing/2014/main" id="{80480EC7-9CF6-4813-8E19-9A7487E32A80}"/>
              </a:ext>
            </a:extLst>
          </p:cNvPr>
          <p:cNvSpPr txBox="1"/>
          <p:nvPr/>
        </p:nvSpPr>
        <p:spPr>
          <a:xfrm>
            <a:off x="2081417" y="8644809"/>
            <a:ext cx="3729790" cy="400110"/>
          </a:xfrm>
          <a:prstGeom prst="rect">
            <a:avLst/>
          </a:prstGeom>
          <a:noFill/>
        </p:spPr>
        <p:txBody>
          <a:bodyPr wrap="square" rtlCol="0">
            <a:spAutoFit/>
          </a:bodyPr>
          <a:lstStyle/>
          <a:p>
            <a:pPr algn="ctr"/>
            <a:r>
              <a:rPr lang="en-US" sz="2000" dirty="0" err="1"/>
              <a:t>bpariverview</a:t>
            </a:r>
            <a:endParaRPr lang="en-US" sz="2000" dirty="0"/>
          </a:p>
        </p:txBody>
      </p:sp>
      <p:sp>
        <p:nvSpPr>
          <p:cNvPr id="12" name="TextBox 11">
            <a:extLst>
              <a:ext uri="{FF2B5EF4-FFF2-40B4-BE49-F238E27FC236}">
                <a16:creationId xmlns:a16="http://schemas.microsoft.com/office/drawing/2014/main" id="{7C42D276-686E-4159-8606-AD85482A741D}"/>
              </a:ext>
            </a:extLst>
          </p:cNvPr>
          <p:cNvSpPr txBox="1"/>
          <p:nvPr/>
        </p:nvSpPr>
        <p:spPr>
          <a:xfrm>
            <a:off x="2406316" y="5986664"/>
            <a:ext cx="3814010" cy="847272"/>
          </a:xfrm>
          <a:prstGeom prst="rect">
            <a:avLst/>
          </a:prstGeom>
          <a:noFill/>
        </p:spPr>
        <p:txBody>
          <a:bodyPr wrap="square" rtlCol="0">
            <a:spAutoFit/>
          </a:bodyPr>
          <a:lstStyle/>
          <a:p>
            <a:endParaRPr lang="en-US"/>
          </a:p>
        </p:txBody>
      </p:sp>
      <p:sp>
        <p:nvSpPr>
          <p:cNvPr id="13" name="TextBox 12">
            <a:extLst>
              <a:ext uri="{FF2B5EF4-FFF2-40B4-BE49-F238E27FC236}">
                <a16:creationId xmlns:a16="http://schemas.microsoft.com/office/drawing/2014/main" id="{BEEF8A6F-CFDC-4190-B188-09BF189E4B0E}"/>
              </a:ext>
            </a:extLst>
          </p:cNvPr>
          <p:cNvSpPr txBox="1"/>
          <p:nvPr/>
        </p:nvSpPr>
        <p:spPr>
          <a:xfrm>
            <a:off x="1711482" y="6529325"/>
            <a:ext cx="4343401" cy="400110"/>
          </a:xfrm>
          <a:prstGeom prst="rect">
            <a:avLst/>
          </a:prstGeom>
          <a:noFill/>
        </p:spPr>
        <p:txBody>
          <a:bodyPr wrap="square" rtlCol="0">
            <a:spAutoFit/>
          </a:bodyPr>
          <a:lstStyle/>
          <a:p>
            <a:pPr algn="ctr"/>
            <a:r>
              <a:rPr lang="en-US" sz="2000" dirty="0"/>
              <a:t>@</a:t>
            </a:r>
            <a:r>
              <a:rPr lang="en-US" sz="2000" dirty="0" err="1"/>
              <a:t>bridgeprep_riverview</a:t>
            </a:r>
            <a:endParaRPr lang="en-US" sz="2000" dirty="0"/>
          </a:p>
        </p:txBody>
      </p:sp>
      <p:pic>
        <p:nvPicPr>
          <p:cNvPr id="15" name="Picture 14">
            <a:extLst>
              <a:ext uri="{FF2B5EF4-FFF2-40B4-BE49-F238E27FC236}">
                <a16:creationId xmlns:a16="http://schemas.microsoft.com/office/drawing/2014/main" id="{5D28A650-CDFA-43B9-893D-4895FB4D25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5687" y="7427871"/>
            <a:ext cx="2174993" cy="1087497"/>
          </a:xfrm>
          <a:prstGeom prst="rect">
            <a:avLst/>
          </a:prstGeom>
        </p:spPr>
      </p:pic>
      <p:sp>
        <p:nvSpPr>
          <p:cNvPr id="16" name="TextBox 15">
            <a:extLst>
              <a:ext uri="{FF2B5EF4-FFF2-40B4-BE49-F238E27FC236}">
                <a16:creationId xmlns:a16="http://schemas.microsoft.com/office/drawing/2014/main" id="{CF3D0969-6C88-4B14-A95E-D1F0E958E32B}"/>
              </a:ext>
            </a:extLst>
          </p:cNvPr>
          <p:cNvSpPr txBox="1"/>
          <p:nvPr/>
        </p:nvSpPr>
        <p:spPr>
          <a:xfrm>
            <a:off x="1741992" y="849641"/>
            <a:ext cx="4478334" cy="830997"/>
          </a:xfrm>
          <a:prstGeom prst="rect">
            <a:avLst/>
          </a:prstGeom>
          <a:noFill/>
        </p:spPr>
        <p:txBody>
          <a:bodyPr wrap="square" rtlCol="0">
            <a:spAutoFit/>
          </a:bodyPr>
          <a:lstStyle/>
          <a:p>
            <a:pPr algn="ctr"/>
            <a:r>
              <a:rPr lang="en-US" sz="2400" b="1" dirty="0"/>
              <a:t>Check out our website and social media for updates!</a:t>
            </a:r>
          </a:p>
        </p:txBody>
      </p:sp>
    </p:spTree>
    <p:extLst>
      <p:ext uri="{BB962C8B-B14F-4D97-AF65-F5344CB8AC3E}">
        <p14:creationId xmlns:p14="http://schemas.microsoft.com/office/powerpoint/2010/main" val="109831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16518712"/>
              </p:ext>
            </p:extLst>
          </p:nvPr>
        </p:nvGraphicFramePr>
        <p:xfrm>
          <a:off x="0" y="16042"/>
          <a:ext cx="7772400" cy="10058400"/>
        </p:xfrm>
        <a:graphic>
          <a:graphicData uri="http://schemas.openxmlformats.org/presentationml/2006/ole">
            <mc:AlternateContent xmlns:mc="http://schemas.openxmlformats.org/markup-compatibility/2006">
              <mc:Choice xmlns:v="urn:schemas-microsoft-com:vml" Requires="v">
                <p:oleObj spid="_x0000_s6733"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0" y="16042"/>
                        <a:ext cx="7772400" cy="10058400"/>
                      </a:xfrm>
                      <a:prstGeom prst="rect">
                        <a:avLst/>
                      </a:prstGeom>
                    </p:spPr>
                  </p:pic>
                </p:oleObj>
              </mc:Fallback>
            </mc:AlternateContent>
          </a:graphicData>
        </a:graphic>
      </p:graphicFrame>
      <p:sp>
        <p:nvSpPr>
          <p:cNvPr id="8" name="TextBox 7"/>
          <p:cNvSpPr txBox="1"/>
          <p:nvPr/>
        </p:nvSpPr>
        <p:spPr>
          <a:xfrm>
            <a:off x="913832" y="3014416"/>
            <a:ext cx="2918152" cy="6432530"/>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p>
          <a:p>
            <a:pPr algn="ctr"/>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Greco</a:t>
            </a:r>
            <a:r>
              <a:rPr lang="en-US" dirty="0">
                <a:latin typeface="Arial" panose="020B0604020202020204" pitchFamily="34" charset="0"/>
                <a:cs typeface="Arial" panose="020B0604020202020204" pitchFamily="34" charset="0"/>
              </a:rPr>
              <a:t>: Nelson Mack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Jimenez</a:t>
            </a:r>
            <a:r>
              <a:rPr lang="en-US" dirty="0">
                <a:latin typeface="Arial" panose="020B0604020202020204" pitchFamily="34" charset="0"/>
                <a:cs typeface="Arial" panose="020B0604020202020204" pitchFamily="34" charset="0"/>
              </a:rPr>
              <a:t>: Lucia Lozada-</a:t>
            </a:r>
            <a:r>
              <a:rPr lang="en-US" dirty="0" err="1">
                <a:latin typeface="Arial" panose="020B0604020202020204" pitchFamily="34" charset="0"/>
                <a:cs typeface="Arial" panose="020B0604020202020204" pitchFamily="34" charset="0"/>
              </a:rPr>
              <a:t>Baretty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Saunders</a:t>
            </a:r>
            <a:r>
              <a:rPr lang="en-US" dirty="0">
                <a:latin typeface="Arial" panose="020B0604020202020204" pitchFamily="34" charset="0"/>
                <a:cs typeface="Arial" panose="020B0604020202020204" pitchFamily="34" charset="0"/>
              </a:rPr>
              <a:t>: London Davis</a:t>
            </a:r>
          </a:p>
          <a:p>
            <a:endParaRPr lang="en-US"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Entzminger</a:t>
            </a:r>
            <a:r>
              <a:rPr lang="en-US" dirty="0">
                <a:latin typeface="Arial" panose="020B0604020202020204" pitchFamily="34" charset="0"/>
                <a:cs typeface="Arial" panose="020B0604020202020204" pitchFamily="34" charset="0"/>
              </a:rPr>
              <a:t>: Emir Howard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Miller: </a:t>
            </a:r>
            <a:r>
              <a:rPr lang="en-US" dirty="0">
                <a:latin typeface="Arial" panose="020B0604020202020204" pitchFamily="34" charset="0"/>
                <a:cs typeface="Arial" panose="020B0604020202020204" pitchFamily="34" charset="0"/>
              </a:rPr>
              <a:t>Joshua </a:t>
            </a:r>
            <a:r>
              <a:rPr lang="en-US" dirty="0" err="1">
                <a:latin typeface="Arial" panose="020B0604020202020204" pitchFamily="34" charset="0"/>
                <a:cs typeface="Arial" panose="020B0604020202020204" pitchFamily="34" charset="0"/>
              </a:rPr>
              <a:t>Rubiani</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Mattox</a:t>
            </a:r>
            <a:r>
              <a:rPr lang="en-US" dirty="0">
                <a:latin typeface="Arial" panose="020B0604020202020204" pitchFamily="34" charset="0"/>
                <a:cs typeface="Arial" panose="020B0604020202020204" pitchFamily="34" charset="0"/>
              </a:rPr>
              <a:t>: Taylor Conner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Gaud: </a:t>
            </a:r>
            <a:r>
              <a:rPr lang="en-US" dirty="0" err="1">
                <a:latin typeface="Arial" panose="020B0604020202020204" pitchFamily="34" charset="0"/>
                <a:cs typeface="Arial" panose="020B0604020202020204" pitchFamily="34" charset="0"/>
              </a:rPr>
              <a:t>Khailand</a:t>
            </a:r>
            <a:r>
              <a:rPr lang="en-US" dirty="0">
                <a:latin typeface="Arial" panose="020B0604020202020204" pitchFamily="34" charset="0"/>
                <a:cs typeface="Arial" panose="020B0604020202020204" pitchFamily="34" charset="0"/>
              </a:rPr>
              <a:t> Jones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600" dirty="0">
              <a:latin typeface="Arial Black" panose="020B0A04020102020204" pitchFamily="34" charset="0"/>
            </a:endParaRPr>
          </a:p>
        </p:txBody>
      </p:sp>
      <p:sp>
        <p:nvSpPr>
          <p:cNvPr id="10" name="TextBox 9"/>
          <p:cNvSpPr txBox="1"/>
          <p:nvPr/>
        </p:nvSpPr>
        <p:spPr>
          <a:xfrm>
            <a:off x="3920380" y="3014416"/>
            <a:ext cx="2878632" cy="6463308"/>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Math: </a:t>
            </a:r>
            <a:r>
              <a:rPr lang="en-US" dirty="0">
                <a:latin typeface="Arial" panose="020B0604020202020204" pitchFamily="34" charset="0"/>
                <a:cs typeface="Arial" panose="020B0604020202020204" pitchFamily="34" charset="0"/>
              </a:rPr>
              <a:t>Measurement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Science: </a:t>
            </a:r>
            <a:r>
              <a:rPr lang="en-US" dirty="0">
                <a:latin typeface="Arial" panose="020B0604020202020204" pitchFamily="34" charset="0"/>
                <a:cs typeface="Arial" panose="020B0604020202020204" pitchFamily="34" charset="0"/>
              </a:rPr>
              <a:t>How objects move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Social Studies: </a:t>
            </a:r>
            <a:r>
              <a:rPr lang="en-US" dirty="0">
                <a:latin typeface="Arial" panose="020B0604020202020204" pitchFamily="34" charset="0"/>
                <a:cs typeface="Arial" panose="020B0604020202020204" pitchFamily="34" charset="0"/>
              </a:rPr>
              <a:t>Holiday traditions, Maps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Language Arts: </a:t>
            </a:r>
            <a:r>
              <a:rPr lang="en-US" dirty="0">
                <a:latin typeface="Arial" panose="020B0604020202020204" pitchFamily="34" charset="0"/>
                <a:cs typeface="Arial" panose="020B0604020202020204" pitchFamily="34" charset="0"/>
              </a:rPr>
              <a:t>Compare/contrast, main topic</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ADE5C7-F851-3C44-ABC7-49D46424C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63" y="685117"/>
            <a:ext cx="5863049" cy="2246098"/>
          </a:xfrm>
          <a:prstGeom prst="rect">
            <a:avLst/>
          </a:prstGeom>
        </p:spPr>
      </p:pic>
      <p:pic>
        <p:nvPicPr>
          <p:cNvPr id="11" name="Picture 10">
            <a:extLst>
              <a:ext uri="{FF2B5EF4-FFF2-40B4-BE49-F238E27FC236}">
                <a16:creationId xmlns:a16="http://schemas.microsoft.com/office/drawing/2014/main" id="{384FCD2D-27D5-D440-9B65-A70024C8CD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189029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0" y="16042"/>
          <a:ext cx="7772400" cy="10058400"/>
        </p:xfrm>
        <a:graphic>
          <a:graphicData uri="http://schemas.openxmlformats.org/presentationml/2006/ole">
            <mc:AlternateContent xmlns:mc="http://schemas.openxmlformats.org/markup-compatibility/2006">
              <mc:Choice xmlns:v="urn:schemas-microsoft-com:vml" Requires="v">
                <p:oleObj spid="_x0000_s8776"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0" y="16042"/>
                        <a:ext cx="7772400" cy="10058400"/>
                      </a:xfrm>
                      <a:prstGeom prst="rect">
                        <a:avLst/>
                      </a:prstGeom>
                    </p:spPr>
                  </p:pic>
                </p:oleObj>
              </mc:Fallback>
            </mc:AlternateContent>
          </a:graphicData>
        </a:graphic>
      </p:graphicFrame>
      <p:sp>
        <p:nvSpPr>
          <p:cNvPr id="8" name="TextBox 7"/>
          <p:cNvSpPr txBox="1"/>
          <p:nvPr/>
        </p:nvSpPr>
        <p:spPr>
          <a:xfrm>
            <a:off x="935962" y="3179458"/>
            <a:ext cx="2918152" cy="6186309"/>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p>
          <a:p>
            <a:pPr algn="ctr"/>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Sherman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Noah </a:t>
            </a:r>
            <a:r>
              <a:rPr lang="en-US" dirty="0" err="1">
                <a:latin typeface="Arial" panose="020B0604020202020204" pitchFamily="34" charset="0"/>
                <a:cs typeface="Arial" panose="020B0604020202020204" pitchFamily="34" charset="0"/>
              </a:rPr>
              <a:t>Dessources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Jeremiah</a:t>
            </a:r>
            <a:r>
              <a:rPr lang="en-US" dirty="0">
                <a:latin typeface="Arial" panose="020B0604020202020204" pitchFamily="34" charset="0"/>
                <a:cs typeface="Arial" panose="020B0604020202020204" pitchFamily="34" charset="0"/>
              </a:rPr>
              <a:t>: Alli Tesmer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Valdivia</a:t>
            </a:r>
            <a:r>
              <a:rPr lang="en-US" dirty="0">
                <a:latin typeface="Arial" panose="020B0604020202020204" pitchFamily="34" charset="0"/>
                <a:cs typeface="Arial" panose="020B0604020202020204" pitchFamily="34" charset="0"/>
              </a:rPr>
              <a:t>: Mia Chang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McNabb: </a:t>
            </a:r>
            <a:r>
              <a:rPr lang="en-US" dirty="0">
                <a:latin typeface="Arial" panose="020B0604020202020204" pitchFamily="34" charset="0"/>
                <a:cs typeface="Arial" panose="020B0604020202020204" pitchFamily="34" charset="0"/>
              </a:rPr>
              <a:t>Daniel Romero</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Bent Olsen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Danelis</a:t>
            </a:r>
            <a:r>
              <a:rPr lang="en-US" dirty="0">
                <a:latin typeface="Arial" panose="020B0604020202020204" pitchFamily="34" charset="0"/>
                <a:cs typeface="Arial" panose="020B0604020202020204" pitchFamily="34" charset="0"/>
              </a:rPr>
              <a:t> Diaz</a:t>
            </a:r>
            <a:endParaRPr lang="en-US" dirty="0"/>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Carter: </a:t>
            </a:r>
            <a:r>
              <a:rPr lang="en-US" dirty="0" err="1">
                <a:latin typeface="Arial" panose="020B0604020202020204" pitchFamily="34" charset="0"/>
                <a:cs typeface="Arial" panose="020B0604020202020204" pitchFamily="34" charset="0"/>
              </a:rPr>
              <a:t>Daviyah</a:t>
            </a:r>
            <a:r>
              <a:rPr lang="en-US" dirty="0">
                <a:latin typeface="Arial" panose="020B0604020202020204" pitchFamily="34" charset="0"/>
                <a:cs typeface="Arial" panose="020B0604020202020204" pitchFamily="34" charset="0"/>
              </a:rPr>
              <a:t> Cranston </a:t>
            </a:r>
            <a:r>
              <a:rPr lang="en-US" dirty="0" err="1">
                <a:latin typeface="Arial" panose="020B0604020202020204" pitchFamily="34" charset="0"/>
                <a:cs typeface="Arial" panose="020B0604020202020204" pitchFamily="34" charset="0"/>
              </a:rPr>
              <a:t>Carr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Riveria</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Trinity Brault</a:t>
            </a:r>
          </a:p>
          <a:p>
            <a:endParaRPr lang="en-US" dirty="0">
              <a:latin typeface="Arial" panose="020B0604020202020204" pitchFamily="34" charset="0"/>
              <a:cs typeface="Arial" panose="020B06040202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br>
              <a:rPr lang="en-US"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a:off x="3932720" y="3179458"/>
            <a:ext cx="2878632" cy="6463308"/>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Math</a:t>
            </a:r>
            <a:r>
              <a:rPr lang="en-US" sz="1750" dirty="0">
                <a:latin typeface="Arial" panose="020B0604020202020204" pitchFamily="34" charset="0"/>
                <a:cs typeface="Arial" panose="020B0604020202020204" pitchFamily="34" charset="0"/>
              </a:rPr>
              <a:t>: add and subtract through 20</a:t>
            </a:r>
          </a:p>
          <a:p>
            <a:endParaRPr lang="en-US" sz="1750"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Science: </a:t>
            </a:r>
            <a:r>
              <a:rPr lang="en-US" sz="1750" dirty="0">
                <a:latin typeface="Arial" panose="020B0604020202020204" pitchFamily="34" charset="0"/>
                <a:cs typeface="Arial" panose="020B0604020202020204" pitchFamily="34" charset="0"/>
              </a:rPr>
              <a:t>STEM Fair project , investigate how magnifiers make things appear bigger and help people see things they cannot see without them</a:t>
            </a:r>
          </a:p>
          <a:p>
            <a:endParaRPr lang="en-US" sz="1750"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Social Studies: </a:t>
            </a:r>
            <a:r>
              <a:rPr lang="en-US" sz="1750" dirty="0">
                <a:latin typeface="Arial" panose="020B0604020202020204" pitchFamily="34" charset="0"/>
                <a:cs typeface="Arial" panose="020B0604020202020204" pitchFamily="34" charset="0"/>
              </a:rPr>
              <a:t>maps and features, such as boundaries, map keys and cardinal directions</a:t>
            </a:r>
          </a:p>
          <a:p>
            <a:endParaRPr lang="en-US" sz="1750"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Language Arts:  </a:t>
            </a:r>
            <a:r>
              <a:rPr lang="en-US" sz="1750" dirty="0">
                <a:latin typeface="Arial" panose="020B0604020202020204" pitchFamily="34" charset="0"/>
                <a:cs typeface="Arial" panose="020B0604020202020204" pitchFamily="34" charset="0"/>
              </a:rPr>
              <a:t>story plot, cause and effect, finding the character, setting, and events and comparing and contrasting main events</a:t>
            </a:r>
            <a:endParaRPr lang="en-US" sz="175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DD9A3F5-A2C1-3B4A-8208-ABEBCACD5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63" y="677445"/>
            <a:ext cx="5863049" cy="2502013"/>
          </a:xfrm>
          <a:prstGeom prst="rect">
            <a:avLst/>
          </a:prstGeom>
        </p:spPr>
      </p:pic>
      <p:pic>
        <p:nvPicPr>
          <p:cNvPr id="11" name="Picture 10">
            <a:extLst>
              <a:ext uri="{FF2B5EF4-FFF2-40B4-BE49-F238E27FC236}">
                <a16:creationId xmlns:a16="http://schemas.microsoft.com/office/drawing/2014/main" id="{27CECD07-C66C-3344-8425-4922C191D0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398605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0" y="16042"/>
          <a:ext cx="7772400" cy="10058400"/>
        </p:xfrm>
        <a:graphic>
          <a:graphicData uri="http://schemas.openxmlformats.org/presentationml/2006/ole">
            <mc:AlternateContent xmlns:mc="http://schemas.openxmlformats.org/markup-compatibility/2006">
              <mc:Choice xmlns:v="urn:schemas-microsoft-com:vml" Requires="v">
                <p:oleObj spid="_x0000_s9803"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0" y="16042"/>
                        <a:ext cx="7772400" cy="10058400"/>
                      </a:xfrm>
                      <a:prstGeom prst="rect">
                        <a:avLst/>
                      </a:prstGeom>
                    </p:spPr>
                  </p:pic>
                </p:oleObj>
              </mc:Fallback>
            </mc:AlternateContent>
          </a:graphicData>
        </a:graphic>
      </p:graphicFrame>
      <p:sp>
        <p:nvSpPr>
          <p:cNvPr id="8" name="TextBox 7"/>
          <p:cNvSpPr txBox="1"/>
          <p:nvPr/>
        </p:nvSpPr>
        <p:spPr>
          <a:xfrm>
            <a:off x="935964" y="3157435"/>
            <a:ext cx="2918152" cy="6463308"/>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Brown</a:t>
            </a:r>
            <a:r>
              <a:rPr lang="en-US" dirty="0">
                <a:latin typeface="Arial" panose="020B0604020202020204" pitchFamily="34" charset="0"/>
                <a:cs typeface="Arial" panose="020B0604020202020204" pitchFamily="34" charset="0"/>
              </a:rPr>
              <a:t>: Jayden Alleyne</a:t>
            </a:r>
          </a:p>
          <a:p>
            <a:endParaRPr lang="en-US" dirty="0"/>
          </a:p>
          <a:p>
            <a:r>
              <a:rPr lang="en-US" b="1" dirty="0">
                <a:latin typeface="Arial" panose="020B0604020202020204" pitchFamily="34" charset="0"/>
                <a:cs typeface="Arial" panose="020B0604020202020204" pitchFamily="34" charset="0"/>
              </a:rPr>
              <a:t>Leviton</a:t>
            </a:r>
            <a:r>
              <a:rPr lang="en-US" dirty="0">
                <a:latin typeface="Arial" panose="020B0604020202020204" pitchFamily="34" charset="0"/>
                <a:cs typeface="Arial" panose="020B0604020202020204" pitchFamily="34" charset="0"/>
              </a:rPr>
              <a:t>: Yadielys Rios Falcon</a:t>
            </a:r>
          </a:p>
          <a:p>
            <a:endParaRPr lang="en-US" dirty="0"/>
          </a:p>
          <a:p>
            <a:r>
              <a:rPr lang="en-US" b="1" dirty="0">
                <a:latin typeface="Arial" panose="020B0604020202020204" pitchFamily="34" charset="0"/>
                <a:cs typeface="Arial" panose="020B0604020202020204" pitchFamily="34" charset="0"/>
              </a:rPr>
              <a:t>Michaud: </a:t>
            </a:r>
            <a:r>
              <a:rPr lang="en-US" dirty="0">
                <a:latin typeface="Arial" panose="020B0604020202020204" pitchFamily="34" charset="0"/>
                <a:cs typeface="Arial" panose="020B0604020202020204" pitchFamily="34" charset="0"/>
              </a:rPr>
              <a:t>Gianna Diaz</a:t>
            </a:r>
          </a:p>
          <a:p>
            <a:endParaRPr lang="en-US" b="1" dirty="0"/>
          </a:p>
          <a:p>
            <a:r>
              <a:rPr lang="en-US" b="1" dirty="0" err="1">
                <a:latin typeface="Arial" panose="020B0604020202020204" pitchFamily="34" charset="0"/>
                <a:cs typeface="Arial" panose="020B0604020202020204" pitchFamily="34" charset="0"/>
              </a:rPr>
              <a:t>McGucken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Amelia Natal-Reyes</a:t>
            </a:r>
          </a:p>
          <a:p>
            <a:endParaRPr lang="en-US" b="1" dirty="0"/>
          </a:p>
          <a:p>
            <a:r>
              <a:rPr lang="en-US" b="1" dirty="0">
                <a:latin typeface="Arial" panose="020B0604020202020204" pitchFamily="34" charset="0"/>
                <a:cs typeface="Arial" panose="020B0604020202020204" pitchFamily="34" charset="0"/>
              </a:rPr>
              <a:t>Rodriguez: </a:t>
            </a:r>
            <a:r>
              <a:rPr lang="en-US" dirty="0">
                <a:latin typeface="Arial" panose="020B0604020202020204" pitchFamily="34" charset="0"/>
                <a:cs typeface="Arial" panose="020B0604020202020204" pitchFamily="34" charset="0"/>
              </a:rPr>
              <a:t>Luis Garcia</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br>
              <a:rPr lang="en-US"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a:off x="3920380" y="3179964"/>
            <a:ext cx="2878632" cy="6186309"/>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Math: </a:t>
            </a:r>
            <a:r>
              <a:rPr lang="en-US" dirty="0"/>
              <a:t>Telling Time and Counting Money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Science: </a:t>
            </a:r>
            <a:r>
              <a:rPr lang="en-US" dirty="0"/>
              <a:t>Earth's Structures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Social Studies: </a:t>
            </a:r>
            <a:r>
              <a:rPr lang="en-US" dirty="0"/>
              <a:t>Maps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Language Arts: </a:t>
            </a:r>
            <a:r>
              <a:rPr lang="en-US" dirty="0"/>
              <a:t>Comparing/Contrasting</a:t>
            </a:r>
          </a:p>
          <a:p>
            <a:r>
              <a:rPr lang="en-US" dirty="0"/>
              <a:t>Cause and Effect</a:t>
            </a:r>
          </a:p>
          <a:p>
            <a:endParaRPr lang="en-US" dirty="0"/>
          </a:p>
          <a:p>
            <a:endParaRPr lang="en-US" dirty="0"/>
          </a:p>
          <a:p>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DD86565-55B1-EA42-9F46-A1A069E34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65" y="631840"/>
            <a:ext cx="5863048" cy="2500786"/>
          </a:xfrm>
          <a:prstGeom prst="rect">
            <a:avLst/>
          </a:prstGeom>
        </p:spPr>
      </p:pic>
      <p:pic>
        <p:nvPicPr>
          <p:cNvPr id="11" name="Picture 10">
            <a:extLst>
              <a:ext uri="{FF2B5EF4-FFF2-40B4-BE49-F238E27FC236}">
                <a16:creationId xmlns:a16="http://schemas.microsoft.com/office/drawing/2014/main" id="{A84D0340-7D4E-1A4C-9857-FA635CCE3D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73631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0" y="16042"/>
          <a:ext cx="7772400" cy="10058400"/>
        </p:xfrm>
        <a:graphic>
          <a:graphicData uri="http://schemas.openxmlformats.org/presentationml/2006/ole">
            <mc:AlternateContent xmlns:mc="http://schemas.openxmlformats.org/markup-compatibility/2006">
              <mc:Choice xmlns:v="urn:schemas-microsoft-com:vml" Requires="v">
                <p:oleObj spid="_x0000_s10817"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0" y="16042"/>
                        <a:ext cx="7772400" cy="10058400"/>
                      </a:xfrm>
                      <a:prstGeom prst="rect">
                        <a:avLst/>
                      </a:prstGeom>
                    </p:spPr>
                  </p:pic>
                </p:oleObj>
              </mc:Fallback>
            </mc:AlternateContent>
          </a:graphicData>
        </a:graphic>
      </p:graphicFrame>
      <p:sp>
        <p:nvSpPr>
          <p:cNvPr id="8" name="TextBox 7"/>
          <p:cNvSpPr txBox="1"/>
          <p:nvPr/>
        </p:nvSpPr>
        <p:spPr>
          <a:xfrm>
            <a:off x="935964" y="3194984"/>
            <a:ext cx="2918152" cy="6463308"/>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p>
          <a:p>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Dodson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Serenitie</a:t>
            </a:r>
            <a:r>
              <a:rPr lang="en-US" dirty="0">
                <a:latin typeface="Arial" panose="020B0604020202020204" pitchFamily="34" charset="0"/>
                <a:cs typeface="Arial" panose="020B0604020202020204" pitchFamily="34" charset="0"/>
              </a:rPr>
              <a:t> Keaton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Clawson: </a:t>
            </a:r>
            <a:r>
              <a:rPr lang="en-US" dirty="0"/>
              <a:t> </a:t>
            </a:r>
            <a:r>
              <a:rPr lang="en-US" dirty="0">
                <a:latin typeface="Arial" panose="020B0604020202020204" pitchFamily="34" charset="0"/>
                <a:cs typeface="Arial" panose="020B0604020202020204" pitchFamily="34" charset="0"/>
              </a:rPr>
              <a:t> Antwon Campbell</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Gregory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Shadyd</a:t>
            </a:r>
            <a:r>
              <a:rPr lang="en-US" dirty="0">
                <a:latin typeface="Arial" panose="020B0604020202020204" pitchFamily="34" charset="0"/>
                <a:cs typeface="Arial" panose="020B0604020202020204" pitchFamily="34" charset="0"/>
              </a:rPr>
              <a:t> Ibanez</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Lewis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Marleigh</a:t>
            </a:r>
            <a:r>
              <a:rPr lang="en-US" dirty="0">
                <a:latin typeface="Arial" panose="020B0604020202020204" pitchFamily="34" charset="0"/>
                <a:cs typeface="Arial" panose="020B0604020202020204" pitchFamily="34" charset="0"/>
              </a:rPr>
              <a:t> Wright</a:t>
            </a:r>
            <a:endParaRPr lang="en-US" dirty="0"/>
          </a:p>
          <a:p>
            <a:endParaRPr lang="en-US" dirty="0"/>
          </a:p>
          <a:p>
            <a:r>
              <a:rPr lang="en-US" b="1" dirty="0">
                <a:latin typeface="Arial" panose="020B0604020202020204" pitchFamily="34" charset="0"/>
                <a:cs typeface="Arial" panose="020B0604020202020204" pitchFamily="34" charset="0"/>
              </a:rPr>
              <a:t>Goble</a:t>
            </a:r>
            <a:r>
              <a:rPr lang="en-US" b="1" dirty="0"/>
              <a:t>: </a:t>
            </a:r>
            <a:r>
              <a:rPr lang="en-US" dirty="0">
                <a:latin typeface="Arial" panose="020B0604020202020204" pitchFamily="34" charset="0"/>
                <a:cs typeface="Arial" panose="020B0604020202020204" pitchFamily="34" charset="0"/>
              </a:rPr>
              <a:t>July Walton</a:t>
            </a:r>
          </a:p>
          <a:p>
            <a:endParaRPr lang="en-US" b="1" dirty="0"/>
          </a:p>
          <a:p>
            <a:endParaRPr lang="en-US" dirty="0"/>
          </a:p>
          <a:p>
            <a:endParaRPr lang="en-US" dirty="0"/>
          </a:p>
          <a:p>
            <a:endParaRPr lang="en-US" dirty="0"/>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br>
              <a:rPr lang="en-US"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a:off x="3920380" y="3194984"/>
            <a:ext cx="2878632" cy="6301725"/>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Math:</a:t>
            </a:r>
            <a:endParaRPr lang="en-US" sz="1750" dirty="0">
              <a:latin typeface="Arial" panose="020B0604020202020204" pitchFamily="34" charset="0"/>
              <a:cs typeface="Arial" panose="020B0604020202020204" pitchFamily="34" charset="0"/>
            </a:endParaRPr>
          </a:p>
          <a:p>
            <a:r>
              <a:rPr lang="en-US" sz="1750" dirty="0">
                <a:latin typeface="Arial" panose="020B0604020202020204" pitchFamily="34" charset="0"/>
                <a:cs typeface="Arial" panose="020B0604020202020204" pitchFamily="34" charset="0"/>
              </a:rPr>
              <a:t>Adding to fluency with addition and subtraction within 1,000</a:t>
            </a:r>
          </a:p>
          <a:p>
            <a:endParaRPr lang="en-US" sz="1750"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Science: </a:t>
            </a:r>
            <a:r>
              <a:rPr lang="en-US" sz="1750" dirty="0">
                <a:latin typeface="Arial" panose="020B0604020202020204" pitchFamily="34" charset="0"/>
                <a:cs typeface="Arial" panose="020B0604020202020204" pitchFamily="34" charset="0"/>
              </a:rPr>
              <a:t>3 states of matter-solid, liquid, gas; condensation and evaporation</a:t>
            </a:r>
          </a:p>
          <a:p>
            <a:endParaRPr lang="en-US" sz="1750"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Social Studies:</a:t>
            </a:r>
          </a:p>
          <a:p>
            <a:r>
              <a:rPr lang="en-US" sz="1750" dirty="0">
                <a:latin typeface="Arial" panose="020B0604020202020204" pitchFamily="34" charset="0"/>
                <a:cs typeface="Arial" panose="020B0604020202020204" pitchFamily="34" charset="0"/>
              </a:rPr>
              <a:t>Identifying groups and individuals' actions of citizens that demonstrate civic virtues</a:t>
            </a:r>
          </a:p>
          <a:p>
            <a:endParaRPr lang="en-US" sz="1750"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Language Arts:</a:t>
            </a:r>
            <a:r>
              <a:rPr lang="en-US" sz="1750" dirty="0"/>
              <a:t> main idea and detail as well as sequencing stories. Students will be reading both explanatory texts &amp; folk tales</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D527B8B-FEF8-EE4E-B423-28C70A614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64" y="665776"/>
            <a:ext cx="5874595" cy="2481870"/>
          </a:xfrm>
          <a:prstGeom prst="rect">
            <a:avLst/>
          </a:prstGeom>
        </p:spPr>
      </p:pic>
      <p:pic>
        <p:nvPicPr>
          <p:cNvPr id="11" name="Picture 10">
            <a:extLst>
              <a:ext uri="{FF2B5EF4-FFF2-40B4-BE49-F238E27FC236}">
                <a16:creationId xmlns:a16="http://schemas.microsoft.com/office/drawing/2014/main" id="{DC8D9F1F-41E7-904A-9C5F-773B6D909F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111490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0" y="16042"/>
          <a:ext cx="7772400" cy="10058400"/>
        </p:xfrm>
        <a:graphic>
          <a:graphicData uri="http://schemas.openxmlformats.org/presentationml/2006/ole">
            <mc:AlternateContent xmlns:mc="http://schemas.openxmlformats.org/markup-compatibility/2006">
              <mc:Choice xmlns:v="urn:schemas-microsoft-com:vml" Requires="v">
                <p:oleObj spid="_x0000_s11848"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0" y="16042"/>
                        <a:ext cx="7772400" cy="10058400"/>
                      </a:xfrm>
                      <a:prstGeom prst="rect">
                        <a:avLst/>
                      </a:prstGeom>
                    </p:spPr>
                  </p:pic>
                </p:oleObj>
              </mc:Fallback>
            </mc:AlternateContent>
          </a:graphicData>
        </a:graphic>
      </p:graphicFrame>
      <p:sp>
        <p:nvSpPr>
          <p:cNvPr id="8" name="TextBox 7"/>
          <p:cNvSpPr txBox="1"/>
          <p:nvPr/>
        </p:nvSpPr>
        <p:spPr>
          <a:xfrm>
            <a:off x="935963" y="3206929"/>
            <a:ext cx="2918152" cy="6186309"/>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p>
          <a:p>
            <a:pPr algn="ctr"/>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Wynter: </a:t>
            </a:r>
            <a:r>
              <a:rPr lang="en-US" dirty="0">
                <a:latin typeface="Arial" panose="020B0604020202020204" pitchFamily="34" charset="0"/>
                <a:cs typeface="Arial" panose="020B0604020202020204" pitchFamily="34" charset="0"/>
              </a:rPr>
              <a:t>Delaney Williams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 Brown</a:t>
            </a:r>
            <a:r>
              <a:rPr lang="en-US" dirty="0">
                <a:latin typeface="Arial" panose="020B0604020202020204" pitchFamily="34" charset="0"/>
                <a:cs typeface="Arial" panose="020B0604020202020204" pitchFamily="34" charset="0"/>
              </a:rPr>
              <a:t>: Eric Cruz-Parga</a:t>
            </a:r>
          </a:p>
          <a:p>
            <a:endParaRPr lang="en-US"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Bromen</a:t>
            </a:r>
            <a:r>
              <a:rPr lang="en-US" dirty="0">
                <a:latin typeface="Arial" panose="020B0604020202020204" pitchFamily="34" charset="0"/>
                <a:cs typeface="Arial" panose="020B0604020202020204" pitchFamily="34" charset="0"/>
              </a:rPr>
              <a:t>: Valarie </a:t>
            </a:r>
            <a:r>
              <a:rPr lang="en-US" dirty="0" err="1">
                <a:latin typeface="Arial" panose="020B0604020202020204" pitchFamily="34" charset="0"/>
                <a:cs typeface="Arial" panose="020B0604020202020204" pitchFamily="34" charset="0"/>
              </a:rPr>
              <a:t>Siera</a:t>
            </a:r>
            <a:r>
              <a:rPr lang="en-US" dirty="0">
                <a:latin typeface="Arial" panose="020B0604020202020204" pitchFamily="34" charset="0"/>
                <a:cs typeface="Arial" panose="020B0604020202020204" pitchFamily="34" charset="0"/>
              </a:rPr>
              <a:t>-Diaz</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Peterson</a:t>
            </a:r>
            <a:r>
              <a:rPr lang="en-US" dirty="0">
                <a:latin typeface="Arial" panose="020B0604020202020204" pitchFamily="34" charset="0"/>
                <a:cs typeface="Arial" panose="020B0604020202020204" pitchFamily="34" charset="0"/>
              </a:rPr>
              <a:t>: Xavier Romero</a:t>
            </a:r>
          </a:p>
          <a:p>
            <a:endParaRPr lang="en-US" dirty="0">
              <a:cs typeface="Arial" panose="020B0604020202020204" pitchFamily="34" charset="0"/>
            </a:endParaRPr>
          </a:p>
          <a:p>
            <a:r>
              <a:rPr lang="en-US" b="1" dirty="0" err="1">
                <a:latin typeface="Arial" panose="020B0604020202020204" pitchFamily="34" charset="0"/>
                <a:cs typeface="Arial" panose="020B0604020202020204" pitchFamily="34" charset="0"/>
              </a:rPr>
              <a:t>Baretty</a:t>
            </a: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Jomar</a:t>
            </a:r>
            <a:r>
              <a:rPr lang="en-US" dirty="0">
                <a:latin typeface="Arial" panose="020B0604020202020204" pitchFamily="34" charset="0"/>
                <a:cs typeface="Arial" panose="020B0604020202020204" pitchFamily="34" charset="0"/>
              </a:rPr>
              <a:t> Roman-Rivera</a:t>
            </a:r>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endParaRPr lang="en-US" dirty="0">
              <a:latin typeface="Arial Black" panose="020B0A04020102020204" pitchFamily="34" charset="0"/>
            </a:endParaRPr>
          </a:p>
          <a:p>
            <a:br>
              <a:rPr lang="en-US"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a:off x="3911093" y="3206929"/>
            <a:ext cx="2878632" cy="6124754"/>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Math</a:t>
            </a:r>
            <a:r>
              <a:rPr lang="en-US" sz="1600"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Using place value to divide multi digit numbers </a:t>
            </a:r>
          </a:p>
          <a:p>
            <a:endParaRPr lang="en-US" sz="16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Science</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Physical and Chemical change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Social Studies: </a:t>
            </a:r>
            <a:r>
              <a:rPr lang="en-US" dirty="0">
                <a:latin typeface="Arial" panose="020B0604020202020204" pitchFamily="34" charset="0"/>
                <a:cs typeface="Arial" panose="020B0604020202020204" pitchFamily="34" charset="0"/>
              </a:rPr>
              <a:t>Spanish missionaries who came to Florida seeking to bring their religion to the American Indians</a:t>
            </a:r>
          </a:p>
          <a:p>
            <a:endParaRPr lang="en-US" sz="1600" dirty="0"/>
          </a:p>
          <a:p>
            <a:r>
              <a:rPr lang="en-US" b="1" dirty="0">
                <a:latin typeface="Arial" panose="020B0604020202020204" pitchFamily="34" charset="0"/>
                <a:cs typeface="Arial" panose="020B0604020202020204" pitchFamily="34" charset="0"/>
              </a:rPr>
              <a:t>ELA</a:t>
            </a:r>
            <a:r>
              <a:rPr lang="en-US" dirty="0">
                <a:latin typeface="Arial" panose="020B0604020202020204" pitchFamily="34" charset="0"/>
                <a:cs typeface="Arial" panose="020B0604020202020204" pitchFamily="34" charset="0"/>
              </a:rPr>
              <a:t>: Informational text structure(sequence) and opinion writing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01D4CAD-76B7-0C47-B1E5-7E3EF87F8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63" y="653133"/>
            <a:ext cx="5863049" cy="2488873"/>
          </a:xfrm>
          <a:prstGeom prst="rect">
            <a:avLst/>
          </a:prstGeom>
        </p:spPr>
      </p:pic>
      <p:pic>
        <p:nvPicPr>
          <p:cNvPr id="9" name="Picture 8">
            <a:extLst>
              <a:ext uri="{FF2B5EF4-FFF2-40B4-BE49-F238E27FC236}">
                <a16:creationId xmlns:a16="http://schemas.microsoft.com/office/drawing/2014/main" id="{AC141C9D-992A-6045-8C2D-AE4C46E161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393563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0" y="16042"/>
          <a:ext cx="7772400" cy="10058400"/>
        </p:xfrm>
        <a:graphic>
          <a:graphicData uri="http://schemas.openxmlformats.org/presentationml/2006/ole">
            <mc:AlternateContent xmlns:mc="http://schemas.openxmlformats.org/markup-compatibility/2006">
              <mc:Choice xmlns:v="urn:schemas-microsoft-com:vml" Requires="v">
                <p:oleObj spid="_x0000_s12869"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0" y="16042"/>
                        <a:ext cx="7772400" cy="10058400"/>
                      </a:xfrm>
                      <a:prstGeom prst="rect">
                        <a:avLst/>
                      </a:prstGeom>
                    </p:spPr>
                  </p:pic>
                </p:oleObj>
              </mc:Fallback>
            </mc:AlternateContent>
          </a:graphicData>
        </a:graphic>
      </p:graphicFrame>
      <p:sp>
        <p:nvSpPr>
          <p:cNvPr id="8" name="TextBox 7"/>
          <p:cNvSpPr txBox="1"/>
          <p:nvPr/>
        </p:nvSpPr>
        <p:spPr>
          <a:xfrm>
            <a:off x="935964" y="3191901"/>
            <a:ext cx="2918152" cy="6186309"/>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p>
          <a:p>
            <a:pPr algn="ctr"/>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Colquitt</a:t>
            </a:r>
            <a:r>
              <a:rPr lang="en-US" dirty="0">
                <a:latin typeface="Arial" panose="020B0604020202020204" pitchFamily="34" charset="0"/>
                <a:cs typeface="Arial" panose="020B0604020202020204" pitchFamily="34" charset="0"/>
              </a:rPr>
              <a:t>: Jeffrey Presley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Bacon</a:t>
            </a:r>
            <a:r>
              <a:rPr lang="en-US" dirty="0">
                <a:latin typeface="Arial" panose="020B0604020202020204" pitchFamily="34" charset="0"/>
                <a:cs typeface="Arial" panose="020B0604020202020204" pitchFamily="34" charset="0"/>
              </a:rPr>
              <a:t>: Isaiah </a:t>
            </a:r>
            <a:r>
              <a:rPr lang="en-US" dirty="0" err="1">
                <a:latin typeface="Arial" panose="020B0604020202020204" pitchFamily="34" charset="0"/>
                <a:cs typeface="Arial" panose="020B0604020202020204" pitchFamily="34" charset="0"/>
              </a:rPr>
              <a:t>Kumor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Penalvert</a:t>
            </a:r>
            <a:r>
              <a:rPr lang="en-US" dirty="0">
                <a:latin typeface="Arial" panose="020B0604020202020204" pitchFamily="34" charset="0"/>
                <a:cs typeface="Arial" panose="020B0604020202020204" pitchFamily="34" charset="0"/>
              </a:rPr>
              <a:t>: Bailey Conner</a:t>
            </a:r>
          </a:p>
          <a:p>
            <a:endParaRPr lang="en-US"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Bumpus</a:t>
            </a:r>
            <a:r>
              <a:rPr lang="en-US" b="1" dirty="0">
                <a:latin typeface="Arial" panose="020B0604020202020204" pitchFamily="34" charset="0"/>
                <a:cs typeface="Arial" panose="020B0604020202020204" pitchFamily="34" charset="0"/>
              </a:rPr>
              <a:t>-Johnson: </a:t>
            </a:r>
            <a:r>
              <a:rPr lang="en-US" dirty="0">
                <a:latin typeface="Arial" panose="020B0604020202020204" pitchFamily="34" charset="0"/>
                <a:cs typeface="Arial" panose="020B0604020202020204" pitchFamily="34" charset="0"/>
              </a:rPr>
              <a:t>Malik Walker</a:t>
            </a:r>
          </a:p>
          <a:p>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Garcia: </a:t>
            </a:r>
            <a:r>
              <a:rPr lang="en-US" dirty="0">
                <a:latin typeface="Arial" panose="020B0604020202020204" pitchFamily="34" charset="0"/>
                <a:cs typeface="Arial" panose="020B0604020202020204" pitchFamily="34" charset="0"/>
              </a:rPr>
              <a:t>David </a:t>
            </a:r>
            <a:r>
              <a:rPr lang="en-US">
                <a:latin typeface="Arial" panose="020B0604020202020204" pitchFamily="34" charset="0"/>
                <a:cs typeface="Arial" panose="020B0604020202020204" pitchFamily="34" charset="0"/>
              </a:rPr>
              <a:t>Betancur</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br>
              <a:rPr lang="en-US"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a:off x="3946261" y="3209486"/>
            <a:ext cx="2878633" cy="6186309"/>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Math:</a:t>
            </a:r>
          </a:p>
          <a:p>
            <a:r>
              <a:rPr lang="en-US" dirty="0">
                <a:latin typeface="Arial" panose="020B0604020202020204" pitchFamily="34" charset="0"/>
                <a:cs typeface="Arial" panose="020B0604020202020204" pitchFamily="34" charset="0"/>
              </a:rPr>
              <a:t>Multiplying Fractions and whole numbers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Science: </a:t>
            </a:r>
            <a:r>
              <a:rPr lang="en-US" dirty="0"/>
              <a:t> </a:t>
            </a:r>
            <a:r>
              <a:rPr lang="en-US" dirty="0">
                <a:latin typeface="Arial" panose="020B0604020202020204" pitchFamily="34" charset="0"/>
                <a:cs typeface="Arial" panose="020B0604020202020204" pitchFamily="34" charset="0"/>
              </a:rPr>
              <a:t>Property of Matter, temperature. Mass, volume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Social Studies: </a:t>
            </a:r>
            <a:r>
              <a:rPr lang="en-US" dirty="0">
                <a:latin typeface="Arial" panose="020B0604020202020204" pitchFamily="34" charset="0"/>
                <a:cs typeface="Arial" panose="020B0604020202020204" pitchFamily="34" charset="0"/>
              </a:rPr>
              <a:t>Founders of the Southern Colonies, Mayflower Compact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Language Arts: </a:t>
            </a:r>
            <a:r>
              <a:rPr lang="en-US" dirty="0">
                <a:latin typeface="Arial" panose="020B0604020202020204" pitchFamily="34" charset="0"/>
                <a:cs typeface="Arial" panose="020B0604020202020204" pitchFamily="34" charset="0"/>
              </a:rPr>
              <a:t>Main Idea and Key Details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42D181D0-3010-0B4A-ABED-62E88FDDF4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64" y="659230"/>
            <a:ext cx="5863049" cy="2485333"/>
          </a:xfrm>
          <a:prstGeom prst="rect">
            <a:avLst/>
          </a:prstGeom>
        </p:spPr>
      </p:pic>
      <p:pic>
        <p:nvPicPr>
          <p:cNvPr id="9" name="Picture 8">
            <a:extLst>
              <a:ext uri="{FF2B5EF4-FFF2-40B4-BE49-F238E27FC236}">
                <a16:creationId xmlns:a16="http://schemas.microsoft.com/office/drawing/2014/main" id="{0DD2B78A-0CE5-DC4E-BB52-7C8065455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174301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313023706"/>
              </p:ext>
            </p:extLst>
          </p:nvPr>
        </p:nvGraphicFramePr>
        <p:xfrm>
          <a:off x="34179" y="23121"/>
          <a:ext cx="7772400" cy="10058400"/>
        </p:xfrm>
        <a:graphic>
          <a:graphicData uri="http://schemas.openxmlformats.org/presentationml/2006/ole">
            <mc:AlternateContent xmlns:mc="http://schemas.openxmlformats.org/markup-compatibility/2006">
              <mc:Choice xmlns:v="urn:schemas-microsoft-com:vml" Requires="v">
                <p:oleObj spid="_x0000_s13891" name="Acrobat Document" r:id="rId3" imgW="5828911" imgH="7543536" progId="AcroExch.Document.DC">
                  <p:embed/>
                </p:oleObj>
              </mc:Choice>
              <mc:Fallback>
                <p:oleObj name="Acrobat Document" r:id="rId3" imgW="5828911" imgH="7543536" progId="AcroExch.Document.DC">
                  <p:embed/>
                  <p:pic>
                    <p:nvPicPr>
                      <p:cNvPr id="0" name=""/>
                      <p:cNvPicPr/>
                      <p:nvPr/>
                    </p:nvPicPr>
                    <p:blipFill>
                      <a:blip r:embed="rId4"/>
                      <a:stretch>
                        <a:fillRect/>
                      </a:stretch>
                    </p:blipFill>
                    <p:spPr>
                      <a:xfrm>
                        <a:off x="34179" y="23121"/>
                        <a:ext cx="7772400" cy="10058400"/>
                      </a:xfrm>
                      <a:prstGeom prst="rect">
                        <a:avLst/>
                      </a:prstGeom>
                    </p:spPr>
                  </p:pic>
                </p:oleObj>
              </mc:Fallback>
            </mc:AlternateContent>
          </a:graphicData>
        </a:graphic>
      </p:graphicFrame>
      <p:sp>
        <p:nvSpPr>
          <p:cNvPr id="8" name="TextBox 7"/>
          <p:cNvSpPr txBox="1"/>
          <p:nvPr/>
        </p:nvSpPr>
        <p:spPr>
          <a:xfrm>
            <a:off x="917381" y="3156471"/>
            <a:ext cx="2918152" cy="6186309"/>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endParaRPr lang="en-US" dirty="0">
              <a:latin typeface="Arial Black" panose="020B0A04020102020204" pitchFamily="34" charset="0"/>
            </a:endParaRPr>
          </a:p>
          <a:p>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Burriesci</a:t>
            </a:r>
            <a:r>
              <a:rPr lang="en-US" dirty="0">
                <a:latin typeface="Arial" panose="020B0604020202020204" pitchFamily="34" charset="0"/>
                <a:cs typeface="Arial" panose="020B0604020202020204" pitchFamily="34" charset="0"/>
              </a:rPr>
              <a:t>: Valeria Garcia</a:t>
            </a:r>
          </a:p>
          <a:p>
            <a:endParaRPr lang="en-US"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McCaleb</a:t>
            </a:r>
            <a:r>
              <a:rPr lang="en-US" dirty="0">
                <a:latin typeface="Arial" panose="020B0604020202020204" pitchFamily="34" charset="0"/>
                <a:cs typeface="Arial" panose="020B0604020202020204" pitchFamily="34" charset="0"/>
              </a:rPr>
              <a:t>: Giselle Salcedo</a:t>
            </a:r>
          </a:p>
          <a:p>
            <a:endParaRPr lang="en-US" dirty="0">
              <a:cs typeface="Arial" panose="020B0604020202020204" pitchFamily="34" charset="0"/>
            </a:endParaRPr>
          </a:p>
          <a:p>
            <a:r>
              <a:rPr lang="en-US" b="1" dirty="0">
                <a:latin typeface="Arial" panose="020B0604020202020204" pitchFamily="34" charset="0"/>
                <a:cs typeface="Arial" panose="020B0604020202020204" pitchFamily="34" charset="0"/>
              </a:rPr>
              <a:t>Joseph: </a:t>
            </a:r>
            <a:r>
              <a:rPr lang="en-US" dirty="0">
                <a:latin typeface="Arial" panose="020B0604020202020204" pitchFamily="34" charset="0"/>
                <a:cs typeface="Arial" panose="020B0604020202020204" pitchFamily="34" charset="0"/>
              </a:rPr>
              <a:t>Elijah </a:t>
            </a:r>
            <a:r>
              <a:rPr lang="en-US" dirty="0" err="1">
                <a:latin typeface="Arial" panose="020B0604020202020204" pitchFamily="34" charset="0"/>
                <a:cs typeface="Arial" panose="020B0604020202020204" pitchFamily="34" charset="0"/>
              </a:rPr>
              <a:t>Chames</a:t>
            </a:r>
            <a:r>
              <a:rPr lang="en-US"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Gore</a:t>
            </a:r>
            <a:r>
              <a:rPr lang="en-US" dirty="0">
                <a:latin typeface="Arial" panose="020B0604020202020204" pitchFamily="34" charset="0"/>
                <a:cs typeface="Arial" panose="020B0604020202020204" pitchFamily="34" charset="0"/>
              </a:rPr>
              <a:t>: Reginald Butler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Chandler: </a:t>
            </a:r>
            <a:r>
              <a:rPr lang="en-US" dirty="0">
                <a:latin typeface="Arial" panose="020B0604020202020204" pitchFamily="34" charset="0"/>
                <a:cs typeface="Arial" panose="020B0604020202020204" pitchFamily="34" charset="0"/>
              </a:rPr>
              <a:t>Jean </a:t>
            </a:r>
            <a:r>
              <a:rPr lang="en-US" dirty="0" err="1">
                <a:latin typeface="Arial" panose="020B0604020202020204" pitchFamily="34" charset="0"/>
                <a:cs typeface="Arial" panose="020B0604020202020204" pitchFamily="34" charset="0"/>
              </a:rPr>
              <a:t>Delcero</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br>
              <a:rPr lang="en-US"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a:off x="3913674" y="3174056"/>
            <a:ext cx="2941345" cy="6363280"/>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Math</a:t>
            </a:r>
            <a:r>
              <a:rPr lang="en-US" sz="1750" dirty="0">
                <a:latin typeface="Arial" panose="020B0604020202020204" pitchFamily="34" charset="0"/>
                <a:cs typeface="Arial" panose="020B0604020202020204" pitchFamily="34" charset="0"/>
              </a:rPr>
              <a:t>: Algebraic Expressions unit; two performance tasks assigned to develop critical thinking</a:t>
            </a:r>
          </a:p>
          <a:p>
            <a:endParaRPr lang="en-US" sz="1750" dirty="0"/>
          </a:p>
          <a:p>
            <a:r>
              <a:rPr lang="en-US" sz="1750" b="1" dirty="0">
                <a:latin typeface="Arial" panose="020B0604020202020204" pitchFamily="34" charset="0"/>
                <a:cs typeface="Arial" panose="020B0604020202020204" pitchFamily="34" charset="0"/>
              </a:rPr>
              <a:t>Science</a:t>
            </a:r>
            <a:r>
              <a:rPr lang="en-US" sz="1750" dirty="0">
                <a:latin typeface="Arial" panose="020B0604020202020204" pitchFamily="34" charset="0"/>
                <a:cs typeface="Arial" panose="020B0604020202020204" pitchFamily="34" charset="0"/>
              </a:rPr>
              <a:t>: Plate tectonics &amp; complete STEM fair projects</a:t>
            </a:r>
          </a:p>
          <a:p>
            <a:endParaRPr lang="en-US" sz="1750" dirty="0"/>
          </a:p>
          <a:p>
            <a:r>
              <a:rPr lang="en-US" sz="1750" b="1" dirty="0">
                <a:latin typeface="Arial" panose="020B0604020202020204" pitchFamily="34" charset="0"/>
                <a:cs typeface="Arial" panose="020B0604020202020204" pitchFamily="34" charset="0"/>
              </a:rPr>
              <a:t>Language Arts: </a:t>
            </a:r>
            <a:r>
              <a:rPr lang="en-US" dirty="0"/>
              <a:t>Structures of Argumentative Essays, How to write and Argumentative Essay, Argumentative Essay FSA Rubric </a:t>
            </a:r>
            <a:br>
              <a:rPr lang="en-US" dirty="0"/>
            </a:br>
            <a:endParaRPr lang="en-US" dirty="0"/>
          </a:p>
          <a:p>
            <a:endParaRPr lang="en-US" sz="1750" b="1" dirty="0">
              <a:latin typeface="Arial" panose="020B0604020202020204" pitchFamily="34" charset="0"/>
              <a:cs typeface="Arial" panose="020B0604020202020204" pitchFamily="34" charset="0"/>
            </a:endParaRPr>
          </a:p>
          <a:p>
            <a:r>
              <a:rPr lang="en-US" sz="1750" b="1" dirty="0">
                <a:latin typeface="Arial" panose="020B0604020202020204" pitchFamily="34" charset="0"/>
                <a:cs typeface="Arial" panose="020B0604020202020204" pitchFamily="34" charset="0"/>
              </a:rPr>
              <a:t>Social Studies: </a:t>
            </a:r>
            <a:r>
              <a:rPr lang="en-US" sz="1750" dirty="0">
                <a:latin typeface="Arial" panose="020B0604020202020204" pitchFamily="34" charset="0"/>
                <a:cs typeface="Arial" panose="020B0604020202020204" pitchFamily="34" charset="0"/>
              </a:rPr>
              <a:t>Greece; Prepare for Midterm Exam</a:t>
            </a:r>
          </a:p>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1B325A7-755C-7B49-859D-E6DC7B5A0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64" y="633046"/>
            <a:ext cx="5863048" cy="2493672"/>
          </a:xfrm>
          <a:prstGeom prst="rect">
            <a:avLst/>
          </a:prstGeom>
        </p:spPr>
      </p:pic>
      <p:pic>
        <p:nvPicPr>
          <p:cNvPr id="11" name="Picture 10">
            <a:extLst>
              <a:ext uri="{FF2B5EF4-FFF2-40B4-BE49-F238E27FC236}">
                <a16:creationId xmlns:a16="http://schemas.microsoft.com/office/drawing/2014/main" id="{F3FE9BA7-80BB-E844-A182-C3393FB534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360028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nvPr>
        </p:nvGraphicFramePr>
        <p:xfrm>
          <a:off x="34179" y="23121"/>
          <a:ext cx="7772400" cy="10058400"/>
        </p:xfrm>
        <a:graphic>
          <a:graphicData uri="http://schemas.openxmlformats.org/presentationml/2006/ole">
            <mc:AlternateContent xmlns:mc="http://schemas.openxmlformats.org/markup-compatibility/2006">
              <mc:Choice xmlns:v="urn:schemas-microsoft-com:vml" Requires="v">
                <p:oleObj spid="_x0000_s16505" name="Acrobat Document" r:id="rId3" imgW="5828911" imgH="7543536" progId="AcroExch.Document.DC">
                  <p:embed/>
                </p:oleObj>
              </mc:Choice>
              <mc:Fallback>
                <p:oleObj name="Acrobat Document" r:id="rId3" imgW="5828911" imgH="7543536" progId="AcroExch.Document.DC">
                  <p:embed/>
                  <p:pic>
                    <p:nvPicPr>
                      <p:cNvPr id="7" name="Object 6"/>
                      <p:cNvPicPr/>
                      <p:nvPr/>
                    </p:nvPicPr>
                    <p:blipFill>
                      <a:blip r:embed="rId4"/>
                      <a:stretch>
                        <a:fillRect/>
                      </a:stretch>
                    </p:blipFill>
                    <p:spPr>
                      <a:xfrm>
                        <a:off x="34179" y="23121"/>
                        <a:ext cx="7772400" cy="10058400"/>
                      </a:xfrm>
                      <a:prstGeom prst="rect">
                        <a:avLst/>
                      </a:prstGeom>
                    </p:spPr>
                  </p:pic>
                </p:oleObj>
              </mc:Fallback>
            </mc:AlternateContent>
          </a:graphicData>
        </a:graphic>
      </p:graphicFrame>
      <p:sp>
        <p:nvSpPr>
          <p:cNvPr id="8" name="TextBox 7"/>
          <p:cNvSpPr txBox="1"/>
          <p:nvPr/>
        </p:nvSpPr>
        <p:spPr>
          <a:xfrm>
            <a:off x="934974" y="3247806"/>
            <a:ext cx="2917048" cy="6186309"/>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Students of the Month</a:t>
            </a:r>
            <a:endParaRPr lang="en-US" dirty="0">
              <a:latin typeface="Arial Black" panose="020B0A04020102020204" pitchFamily="34" charset="0"/>
            </a:endParaRPr>
          </a:p>
          <a:p>
            <a:endParaRPr lang="en-US" dirty="0">
              <a:latin typeface="Arial Black" panose="020B0A04020102020204" pitchFamily="34" charset="0"/>
            </a:endParaRPr>
          </a:p>
          <a:p>
            <a:r>
              <a:rPr lang="en-US" b="1" dirty="0">
                <a:latin typeface="Arial" panose="020B0604020202020204" pitchFamily="34" charset="0"/>
                <a:cs typeface="Arial" panose="020B0604020202020204" pitchFamily="34" charset="0"/>
              </a:rPr>
              <a:t>Burt</a:t>
            </a:r>
            <a:r>
              <a:rPr lang="en-US" dirty="0">
                <a:latin typeface="Arial" panose="020B0604020202020204" pitchFamily="34" charset="0"/>
                <a:cs typeface="Arial" panose="020B0604020202020204" pitchFamily="34" charset="0"/>
              </a:rPr>
              <a:t>: Dylan </a:t>
            </a:r>
            <a:r>
              <a:rPr lang="en-US" dirty="0" err="1">
                <a:latin typeface="Arial" panose="020B0604020202020204" pitchFamily="34" charset="0"/>
                <a:cs typeface="Arial" panose="020B0604020202020204" pitchFamily="34" charset="0"/>
              </a:rPr>
              <a:t>Basen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Johnson</a:t>
            </a:r>
            <a:r>
              <a:rPr lang="en-US" dirty="0">
                <a:latin typeface="Arial" panose="020B0604020202020204" pitchFamily="34" charset="0"/>
                <a:cs typeface="Arial" panose="020B0604020202020204" pitchFamily="34" charset="0"/>
              </a:rPr>
              <a:t>: Robert “Bobby” Curtis</a:t>
            </a:r>
          </a:p>
          <a:p>
            <a:endParaRPr lang="en-US" dirty="0">
              <a:cs typeface="Arial" panose="020B0604020202020204" pitchFamily="34" charset="0"/>
            </a:endParaRPr>
          </a:p>
          <a:p>
            <a:r>
              <a:rPr lang="en-US" b="1" dirty="0">
                <a:latin typeface="Arial" panose="020B0604020202020204" pitchFamily="34" charset="0"/>
                <a:cs typeface="Arial" panose="020B0604020202020204" pitchFamily="34" charset="0"/>
              </a:rPr>
              <a:t>Rodrigues: </a:t>
            </a:r>
            <a:r>
              <a:rPr lang="en-US" dirty="0">
                <a:latin typeface="Arial" panose="020B0604020202020204" pitchFamily="34" charset="0"/>
                <a:cs typeface="Arial" panose="020B0604020202020204" pitchFamily="34" charset="0"/>
              </a:rPr>
              <a:t>Kami Hayes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Geary</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Jannette Ortiz</a:t>
            </a:r>
            <a:endParaRPr lang="en-US" dirty="0">
              <a:latin typeface="Arial" panose="020B0604020202020204" pitchFamily="34" charset="0"/>
              <a:cs typeface="Arial" panose="020B0604020202020204" pitchFamily="34" charset="0"/>
            </a:endParaRPr>
          </a:p>
          <a:p>
            <a:endParaRPr lang="en-US" dirty="0">
              <a:cs typeface="Arial" panose="020B0604020202020204" pitchFamily="34" charset="0"/>
            </a:endParaRPr>
          </a:p>
          <a:p>
            <a:r>
              <a:rPr lang="en-US" b="1" dirty="0">
                <a:latin typeface="Arial" panose="020B0604020202020204" pitchFamily="34" charset="0"/>
                <a:cs typeface="Arial" panose="020B0604020202020204" pitchFamily="34" charset="0"/>
              </a:rPr>
              <a:t>Diaz: </a:t>
            </a:r>
            <a:r>
              <a:rPr lang="en-US" dirty="0">
                <a:latin typeface="Arial" panose="020B0604020202020204" pitchFamily="34" charset="0"/>
                <a:cs typeface="Arial" panose="020B0604020202020204" pitchFamily="34" charset="0"/>
              </a:rPr>
              <a:t>Arnaldo Rios</a:t>
            </a:r>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br>
              <a:rPr lang="en-US"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a:off x="3920379" y="3265391"/>
            <a:ext cx="3003905" cy="6455613"/>
          </a:xfrm>
          <a:prstGeom prst="rect">
            <a:avLst/>
          </a:prstGeom>
          <a:noFill/>
          <a:ln>
            <a:solidFill>
              <a:schemeClr val="tx1"/>
            </a:solidFill>
            <a:prstDash val="lgDash"/>
          </a:ln>
        </p:spPr>
        <p:txBody>
          <a:bodyPr wrap="square" rtlCol="0">
            <a:spAutoFit/>
          </a:bodyPr>
          <a:lstStyle/>
          <a:p>
            <a:pPr algn="ctr"/>
            <a:r>
              <a:rPr lang="en-US" b="1" dirty="0">
                <a:latin typeface="Arial" panose="020B0604020202020204" pitchFamily="34" charset="0"/>
                <a:cs typeface="Arial" panose="020B0604020202020204" pitchFamily="34" charset="0"/>
              </a:rPr>
              <a:t>What are we learning?</a:t>
            </a:r>
          </a:p>
          <a:p>
            <a:pPr algn="ctr"/>
            <a:endParaRPr lang="en-US"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Math</a:t>
            </a: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MJ2: </a:t>
            </a:r>
            <a:r>
              <a:rPr lang="en-US" sz="1700" dirty="0" err="1">
                <a:latin typeface="Arial" panose="020B0604020202020204" pitchFamily="34" charset="0"/>
                <a:cs typeface="Arial" panose="020B0604020202020204" pitchFamily="34" charset="0"/>
              </a:rPr>
              <a:t>RealWorld</a:t>
            </a:r>
            <a:r>
              <a:rPr lang="en-US" sz="1700" dirty="0">
                <a:latin typeface="Arial" panose="020B0604020202020204" pitchFamily="34" charset="0"/>
                <a:cs typeface="Arial" panose="020B0604020202020204" pitchFamily="34" charset="0"/>
              </a:rPr>
              <a:t> Percents</a:t>
            </a:r>
          </a:p>
          <a:p>
            <a:r>
              <a:rPr lang="en-US" sz="1700" dirty="0">
                <a:latin typeface="Arial" panose="020B0604020202020204" pitchFamily="34" charset="0"/>
                <a:cs typeface="Arial" panose="020B0604020202020204" pitchFamily="34" charset="0"/>
              </a:rPr>
              <a:t>MJ2A: Triangles and Angle Pairs</a:t>
            </a:r>
          </a:p>
          <a:p>
            <a:endParaRPr lang="en-US" sz="1700"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Science: </a:t>
            </a:r>
            <a:r>
              <a:rPr lang="en-US" sz="1700" dirty="0">
                <a:latin typeface="Arial" panose="020B0604020202020204" pitchFamily="34" charset="0"/>
                <a:cs typeface="Arial" panose="020B0604020202020204" pitchFamily="34" charset="0"/>
              </a:rPr>
              <a:t>We will be learning about cells and cell systems.</a:t>
            </a:r>
            <a:endParaRPr lang="en-US" sz="1700" dirty="0">
              <a:cs typeface="Arial" panose="020B0604020202020204" pitchFamily="34" charset="0"/>
            </a:endParaRPr>
          </a:p>
          <a:p>
            <a:endParaRPr lang="en-US" sz="1700" b="1" dirty="0">
              <a:cs typeface="Arial" panose="020B0604020202020204" pitchFamily="34" charset="0"/>
            </a:endParaRPr>
          </a:p>
          <a:p>
            <a:r>
              <a:rPr lang="en-US" sz="1700" b="1" dirty="0">
                <a:latin typeface="Arial" panose="020B0604020202020204" pitchFamily="34" charset="0"/>
                <a:cs typeface="Arial" panose="020B0604020202020204" pitchFamily="34" charset="0"/>
              </a:rPr>
              <a:t>Language Arts: </a:t>
            </a:r>
            <a:r>
              <a:rPr lang="en-US" dirty="0">
                <a:latin typeface="Arial" panose="020B0604020202020204" pitchFamily="34" charset="0"/>
                <a:cs typeface="Arial" panose="020B0604020202020204" pitchFamily="34" charset="0"/>
              </a:rPr>
              <a:t>We will focus on writing Informative Essays this month.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Civics: </a:t>
            </a:r>
            <a:r>
              <a:rPr lang="en-US" sz="1700" dirty="0">
                <a:latin typeface="Arial" panose="020B0604020202020204" pitchFamily="34" charset="0"/>
                <a:cs typeface="Arial" panose="020B0604020202020204" pitchFamily="34" charset="0"/>
              </a:rPr>
              <a:t>Judicial Branch and Florida Statutes; Students will learn the difference between their federal laws and the state laws we abide by.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5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8F28363-9326-9F45-8B93-2B1B29361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974" y="634896"/>
            <a:ext cx="5989310" cy="2530335"/>
          </a:xfrm>
          <a:prstGeom prst="rect">
            <a:avLst/>
          </a:prstGeom>
        </p:spPr>
      </p:pic>
      <p:pic>
        <p:nvPicPr>
          <p:cNvPr id="12" name="Picture 11">
            <a:extLst>
              <a:ext uri="{FF2B5EF4-FFF2-40B4-BE49-F238E27FC236}">
                <a16:creationId xmlns:a16="http://schemas.microsoft.com/office/drawing/2014/main" id="{733B0F8A-8C89-6D4E-A736-88DB16420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042" y="2346551"/>
            <a:ext cx="530970" cy="584664"/>
          </a:xfrm>
          <a:prstGeom prst="rect">
            <a:avLst/>
          </a:prstGeom>
        </p:spPr>
      </p:pic>
    </p:spTree>
    <p:extLst>
      <p:ext uri="{BB962C8B-B14F-4D97-AF65-F5344CB8AC3E}">
        <p14:creationId xmlns:p14="http://schemas.microsoft.com/office/powerpoint/2010/main" val="2534919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13335</TotalTime>
  <Words>927</Words>
  <Application>Microsoft Office PowerPoint</Application>
  <PresentationFormat>Custom</PresentationFormat>
  <Paragraphs>332</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Britney Colquitt</cp:lastModifiedBy>
  <cp:revision>621</cp:revision>
  <dcterms:created xsi:type="dcterms:W3CDTF">2016-05-19T19:32:37Z</dcterms:created>
  <dcterms:modified xsi:type="dcterms:W3CDTF">2018-12-06T18:46:20Z</dcterms:modified>
</cp:coreProperties>
</file>